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0"/>
  </p:notesMasterIdLst>
  <p:sldIdLst>
    <p:sldId id="256" r:id="rId2"/>
    <p:sldId id="258" r:id="rId3"/>
    <p:sldId id="259" r:id="rId4"/>
    <p:sldId id="260" r:id="rId5"/>
    <p:sldId id="262" r:id="rId6"/>
    <p:sldId id="263" r:id="rId7"/>
    <p:sldId id="261" r:id="rId8"/>
    <p:sldId id="257" r:id="rId9"/>
  </p:sldIdLst>
  <p:sldSz cx="14630400" cy="8229600"/>
  <p:notesSz cx="8229600" cy="14630400"/>
  <p:embeddedFontLst>
    <p:embeddedFont>
      <p:font typeface="Calibri" panose="020F0502020204030204" pitchFamily="34" charset="0"/>
      <p:regular r:id="rId11"/>
      <p:bold r:id="rId12"/>
      <p:italic r:id="rId13"/>
      <p:boldItalic r:id="rId14"/>
    </p:embeddedFont>
    <p:embeddedFont>
      <p:font typeface="DM Sans Medium" panose="020B0604020202020204" charset="0"/>
      <p:regular r:id="rId15"/>
    </p:embeddedFont>
    <p:embeddedFont>
      <p:font typeface="Inter" panose="020B0604020202020204" charset="0"/>
      <p:regular r:id="rId16"/>
    </p:embeddedFont>
  </p:embeddedFont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72" d="100"/>
          <a:sy n="72" d="100"/>
        </p:scale>
        <p:origin x="59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84275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2983816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401278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3669047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424572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835752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3670396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2278432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11213"/>
          </a:solidFill>
          <a:ln/>
        </p:spPr>
      </p:sp>
      <p:sp>
        <p:nvSpPr>
          <p:cNvPr id="3" name="Shape 1"/>
          <p:cNvSpPr/>
          <p:nvPr/>
        </p:nvSpPr>
        <p:spPr>
          <a:xfrm>
            <a:off x="0" y="0"/>
            <a:ext cx="14630400" cy="8229600"/>
          </a:xfrm>
          <a:prstGeom prst="rect">
            <a:avLst/>
          </a:prstGeom>
          <a:solidFill>
            <a:srgbClr val="2D3133"/>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421075" y="2839711"/>
            <a:ext cx="6762393" cy="708779"/>
          </a:xfrm>
          <a:prstGeom prst="rect">
            <a:avLst/>
          </a:prstGeom>
          <a:noFill/>
          <a:ln/>
        </p:spPr>
        <p:txBody>
          <a:bodyPr wrap="none" lIns="0" tIns="0" rIns="0" bIns="0" rtlCol="0" anchor="t"/>
          <a:lstStyle/>
          <a:p>
            <a:pPr marL="0" indent="0" algn="r" rtl="1">
              <a:lnSpc>
                <a:spcPts val="5550"/>
              </a:lnSpc>
              <a:buNone/>
            </a:pPr>
            <a:r>
              <a:rPr lang="en-US" sz="4450" dirty="0">
                <a:solidFill>
                  <a:srgbClr val="F7F7F8"/>
                </a:solidFill>
                <a:latin typeface="DM Sans Medium" pitchFamily="34" charset="0"/>
                <a:ea typeface="DM Sans Medium" pitchFamily="34" charset="-122"/>
                <a:cs typeface="B Titr" panose="00000700000000000000" pitchFamily="2" charset="-78"/>
              </a:rPr>
              <a:t>نان کامل و اثرات آن بر سلامتی</a:t>
            </a:r>
            <a:endParaRPr lang="en-US" sz="4450" dirty="0">
              <a:cs typeface="B Titr" panose="00000700000000000000" pitchFamily="2" charset="-78"/>
            </a:endParaRPr>
          </a:p>
        </p:txBody>
      </p:sp>
      <p:sp>
        <p:nvSpPr>
          <p:cNvPr id="5" name="Text 1"/>
          <p:cNvSpPr/>
          <p:nvPr/>
        </p:nvSpPr>
        <p:spPr>
          <a:xfrm>
            <a:off x="7875037" y="616716"/>
            <a:ext cx="4188070" cy="362903"/>
          </a:xfrm>
          <a:prstGeom prst="rect">
            <a:avLst/>
          </a:prstGeom>
          <a:noFill/>
          <a:ln/>
        </p:spPr>
        <p:txBody>
          <a:bodyPr wrap="none" lIns="0" tIns="0" rIns="0" bIns="0" rtlCol="0" anchor="t"/>
          <a:lstStyle/>
          <a:p>
            <a:pPr marL="0" indent="0" algn="r" rtl="1">
              <a:lnSpc>
                <a:spcPts val="2850"/>
              </a:lnSpc>
              <a:buNone/>
            </a:pPr>
            <a:r>
              <a:rPr lang="fa-IR" sz="1750" dirty="0">
                <a:solidFill>
                  <a:srgbClr val="00B050"/>
                </a:solidFill>
                <a:latin typeface="Inter" pitchFamily="34" charset="0"/>
                <a:ea typeface="Inter" pitchFamily="34" charset="-122"/>
                <a:cs typeface="B Titr" panose="00000700000000000000" pitchFamily="2" charset="-78"/>
              </a:rPr>
              <a:t>پویش تغذیه سالم با شعار نان و سلامت. آذر ماه 1404</a:t>
            </a:r>
            <a:endParaRPr lang="en-US" sz="1750" dirty="0">
              <a:solidFill>
                <a:srgbClr val="00B050"/>
              </a:solidFill>
              <a:cs typeface="B Titr" panose="00000700000000000000" pitchFamily="2" charset="-78"/>
            </a:endParaRPr>
          </a:p>
        </p:txBody>
      </p:sp>
      <p:sp>
        <p:nvSpPr>
          <p:cNvPr id="4" name="Text 1"/>
          <p:cNvSpPr/>
          <p:nvPr/>
        </p:nvSpPr>
        <p:spPr>
          <a:xfrm>
            <a:off x="11094785" y="7721835"/>
            <a:ext cx="3535615" cy="507765"/>
          </a:xfrm>
          <a:prstGeom prst="rect">
            <a:avLst/>
          </a:prstGeom>
          <a:solidFill>
            <a:schemeClr val="accent2"/>
          </a:solidFill>
          <a:ln/>
        </p:spPr>
        <p:txBody>
          <a:bodyPr wrap="none" lIns="0" tIns="0" rIns="0" bIns="0" rtlCol="0" anchor="t"/>
          <a:lstStyle/>
          <a:p>
            <a:pPr marL="0" indent="0" algn="r" rtl="1">
              <a:lnSpc>
                <a:spcPts val="2850"/>
              </a:lnSpc>
              <a:buNone/>
            </a:pPr>
            <a:r>
              <a:rPr lang="en-US" sz="1750" dirty="0">
                <a:solidFill>
                  <a:srgbClr val="D6D9D7"/>
                </a:solidFill>
                <a:latin typeface="Inter" pitchFamily="34" charset="0"/>
                <a:ea typeface="Inter" pitchFamily="34" charset="-122"/>
                <a:cs typeface="B Zar" panose="00000400000000000000" pitchFamily="2" charset="-78"/>
              </a:rPr>
              <a:t>واحد بهبود تغذیه شهرستان برخوار. آذر ماه </a:t>
            </a:r>
            <a:r>
              <a:rPr lang="en-US" sz="1400" dirty="0">
                <a:solidFill>
                  <a:srgbClr val="D6D9D7"/>
                </a:solidFill>
                <a:latin typeface="Inter" pitchFamily="34" charset="0"/>
                <a:ea typeface="Inter" pitchFamily="34" charset="-122"/>
                <a:cs typeface="B Zar" panose="00000400000000000000" pitchFamily="2" charset="-78"/>
              </a:rPr>
              <a:t>1404</a:t>
            </a:r>
            <a:endParaRPr lang="en-US" sz="1750" dirty="0">
              <a:cs typeface="B Zar" panose="00000400000000000000"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3198852" y="725805"/>
            <a:ext cx="5215057" cy="651867"/>
          </a:xfrm>
          <a:prstGeom prst="rect">
            <a:avLst/>
          </a:prstGeom>
          <a:noFill/>
          <a:ln/>
        </p:spPr>
        <p:txBody>
          <a:bodyPr wrap="none" lIns="0" tIns="0" rIns="0" bIns="0" rtlCol="0" anchor="t"/>
          <a:lstStyle/>
          <a:p>
            <a:pPr marL="0" indent="0" algn="r" rtl="1">
              <a:lnSpc>
                <a:spcPts val="5100"/>
              </a:lnSpc>
              <a:buNone/>
            </a:pPr>
            <a:r>
              <a:rPr lang="en-US" sz="4100" dirty="0">
                <a:solidFill>
                  <a:srgbClr val="F7F7F8"/>
                </a:solidFill>
                <a:latin typeface="DM Sans Medium" pitchFamily="34" charset="0"/>
                <a:ea typeface="DM Sans Medium" pitchFamily="34" charset="-122"/>
                <a:cs typeface="B Titr" panose="00000700000000000000" pitchFamily="2" charset="-78"/>
              </a:rPr>
              <a:t>نان کامل چیست؟</a:t>
            </a:r>
            <a:endParaRPr lang="en-US" sz="4100" dirty="0">
              <a:cs typeface="B Titr" panose="00000700000000000000" pitchFamily="2" charset="-78"/>
            </a:endParaRPr>
          </a:p>
        </p:txBody>
      </p:sp>
      <p:sp>
        <p:nvSpPr>
          <p:cNvPr id="4" name="Text 1"/>
          <p:cNvSpPr/>
          <p:nvPr/>
        </p:nvSpPr>
        <p:spPr>
          <a:xfrm>
            <a:off x="730091" y="1690568"/>
            <a:ext cx="7683817" cy="667464"/>
          </a:xfrm>
          <a:prstGeom prst="rect">
            <a:avLst/>
          </a:prstGeom>
          <a:noFill/>
          <a:ln/>
        </p:spPr>
        <p:txBody>
          <a:bodyPr wrap="square" lIns="0" tIns="0" rIns="0" bIns="0" rtlCol="0" anchor="t"/>
          <a:lstStyle/>
          <a:p>
            <a:pPr marL="0" indent="0" algn="r" rtl="1">
              <a:lnSpc>
                <a:spcPts val="2600"/>
              </a:lnSpc>
              <a:buNone/>
            </a:pPr>
            <a:r>
              <a:rPr lang="en-US" sz="1600" b="1" dirty="0">
                <a:solidFill>
                  <a:srgbClr val="D6D9D7"/>
                </a:solidFill>
                <a:latin typeface="Inter" pitchFamily="34" charset="0"/>
                <a:ea typeface="Inter" pitchFamily="34" charset="-122"/>
                <a:cs typeface="B Zar" panose="00000400000000000000" pitchFamily="2" charset="-78"/>
              </a:rPr>
              <a:t>نان کامل از آردی تهیه می‌شود که شامل هر سه قسمت دانه گندم است: سبوس، جوانه و آندوسپرم. این ترکیب بی‌نظیر، نان کامل را به گزینه‌ای بسیار مغذی تبدیل می‌کند.</a:t>
            </a:r>
            <a:endParaRPr lang="en-US" sz="1600" b="1" dirty="0">
              <a:cs typeface="B Zar" panose="00000400000000000000" pitchFamily="2" charset="-78"/>
            </a:endParaRPr>
          </a:p>
        </p:txBody>
      </p:sp>
      <p:sp>
        <p:nvSpPr>
          <p:cNvPr id="5" name="Shape 2"/>
          <p:cNvSpPr/>
          <p:nvPr/>
        </p:nvSpPr>
        <p:spPr>
          <a:xfrm>
            <a:off x="4676299" y="2905601"/>
            <a:ext cx="3737610" cy="2205157"/>
          </a:xfrm>
          <a:prstGeom prst="roundRect">
            <a:avLst>
              <a:gd name="adj" fmla="val 4976"/>
            </a:avLst>
          </a:prstGeom>
          <a:solidFill>
            <a:srgbClr val="2D3133"/>
          </a:solidFill>
          <a:ln/>
        </p:spPr>
      </p:sp>
      <p:sp>
        <p:nvSpPr>
          <p:cNvPr id="6" name="Shape 3"/>
          <p:cNvSpPr/>
          <p:nvPr/>
        </p:nvSpPr>
        <p:spPr>
          <a:xfrm>
            <a:off x="4676299" y="2882741"/>
            <a:ext cx="3737610" cy="91440"/>
          </a:xfrm>
          <a:prstGeom prst="roundRect">
            <a:avLst>
              <a:gd name="adj" fmla="val 34220"/>
            </a:avLst>
          </a:prstGeom>
          <a:solidFill>
            <a:srgbClr val="AC9EF5"/>
          </a:solidFill>
          <a:ln/>
        </p:spPr>
      </p:sp>
      <p:sp>
        <p:nvSpPr>
          <p:cNvPr id="7" name="Shape 4"/>
          <p:cNvSpPr/>
          <p:nvPr/>
        </p:nvSpPr>
        <p:spPr>
          <a:xfrm>
            <a:off x="6232208" y="2592705"/>
            <a:ext cx="625793" cy="625793"/>
          </a:xfrm>
          <a:prstGeom prst="roundRect">
            <a:avLst>
              <a:gd name="adj" fmla="val 146119"/>
            </a:avLst>
          </a:prstGeom>
          <a:solidFill>
            <a:srgbClr val="AC9EF5"/>
          </a:solidFill>
          <a:ln/>
        </p:spPr>
      </p:sp>
      <p:sp>
        <p:nvSpPr>
          <p:cNvPr id="9" name="Text 5"/>
          <p:cNvSpPr/>
          <p:nvPr/>
        </p:nvSpPr>
        <p:spPr>
          <a:xfrm>
            <a:off x="5574983" y="3427095"/>
            <a:ext cx="2607469" cy="325874"/>
          </a:xfrm>
          <a:prstGeom prst="rect">
            <a:avLst/>
          </a:prstGeom>
          <a:noFill/>
          <a:ln/>
        </p:spPr>
        <p:txBody>
          <a:bodyPr wrap="none" lIns="0" tIns="0" rIns="0" bIns="0" rtlCol="0" anchor="t"/>
          <a:lstStyle/>
          <a:p>
            <a:pPr marL="0" indent="0" algn="r" rtl="1">
              <a:lnSpc>
                <a:spcPts val="2550"/>
              </a:lnSpc>
              <a:buNone/>
            </a:pPr>
            <a:r>
              <a:rPr lang="en-US" sz="2050" b="1" dirty="0">
                <a:solidFill>
                  <a:srgbClr val="00B050"/>
                </a:solidFill>
                <a:latin typeface="DM Sans Medium" pitchFamily="34" charset="0"/>
                <a:ea typeface="DM Sans Medium" pitchFamily="34" charset="-122"/>
                <a:cs typeface="B Zar" panose="00000400000000000000" pitchFamily="2" charset="-78"/>
              </a:rPr>
              <a:t>سبوس، جوانه و آندوسپرم</a:t>
            </a:r>
            <a:endParaRPr lang="en-US" sz="2050" b="1" dirty="0">
              <a:solidFill>
                <a:srgbClr val="00B050"/>
              </a:solidFill>
              <a:cs typeface="B Zar" panose="00000400000000000000" pitchFamily="2" charset="-78"/>
            </a:endParaRPr>
          </a:p>
        </p:txBody>
      </p:sp>
      <p:sp>
        <p:nvSpPr>
          <p:cNvPr id="10" name="Text 6"/>
          <p:cNvSpPr/>
          <p:nvPr/>
        </p:nvSpPr>
        <p:spPr>
          <a:xfrm>
            <a:off x="4907756" y="3878104"/>
            <a:ext cx="3274695" cy="1001197"/>
          </a:xfrm>
          <a:prstGeom prst="rect">
            <a:avLst/>
          </a:prstGeom>
          <a:noFill/>
          <a:ln/>
        </p:spPr>
        <p:txBody>
          <a:bodyPr wrap="square" lIns="0" tIns="0" rIns="0" bIns="0" rtlCol="0" anchor="t"/>
          <a:lstStyle/>
          <a:p>
            <a:pPr marL="0" indent="0" algn="r" rtl="1">
              <a:lnSpc>
                <a:spcPts val="2600"/>
              </a:lnSpc>
              <a:buNone/>
            </a:pPr>
            <a:r>
              <a:rPr lang="en-US" sz="1600" b="1" dirty="0">
                <a:solidFill>
                  <a:srgbClr val="D6D9D7"/>
                </a:solidFill>
                <a:latin typeface="Inter" pitchFamily="34" charset="0"/>
                <a:ea typeface="Inter" pitchFamily="34" charset="-122"/>
                <a:cs typeface="B Zar" panose="00000400000000000000" pitchFamily="2" charset="-78"/>
              </a:rPr>
              <a:t>نان کامل شامل تمام اجزای دانه گندم است که هر یک فواید ویژه‌ای برای سلامتی دارند.</a:t>
            </a:r>
            <a:endParaRPr lang="en-US" sz="1600" b="1" dirty="0">
              <a:cs typeface="B Zar" panose="00000400000000000000" pitchFamily="2" charset="-78"/>
            </a:endParaRPr>
          </a:p>
        </p:txBody>
      </p:sp>
      <p:sp>
        <p:nvSpPr>
          <p:cNvPr id="11" name="Shape 7"/>
          <p:cNvSpPr/>
          <p:nvPr/>
        </p:nvSpPr>
        <p:spPr>
          <a:xfrm>
            <a:off x="730091" y="2905601"/>
            <a:ext cx="3737610" cy="2205157"/>
          </a:xfrm>
          <a:prstGeom prst="roundRect">
            <a:avLst>
              <a:gd name="adj" fmla="val 4976"/>
            </a:avLst>
          </a:prstGeom>
          <a:solidFill>
            <a:srgbClr val="2D3133"/>
          </a:solidFill>
          <a:ln/>
        </p:spPr>
      </p:sp>
      <p:sp>
        <p:nvSpPr>
          <p:cNvPr id="12" name="Shape 8"/>
          <p:cNvSpPr/>
          <p:nvPr/>
        </p:nvSpPr>
        <p:spPr>
          <a:xfrm>
            <a:off x="730091" y="2882741"/>
            <a:ext cx="3737610" cy="91440"/>
          </a:xfrm>
          <a:prstGeom prst="roundRect">
            <a:avLst>
              <a:gd name="adj" fmla="val 34220"/>
            </a:avLst>
          </a:prstGeom>
          <a:solidFill>
            <a:srgbClr val="AC9EF5"/>
          </a:solidFill>
          <a:ln/>
        </p:spPr>
      </p:sp>
      <p:sp>
        <p:nvSpPr>
          <p:cNvPr id="13" name="Shape 9"/>
          <p:cNvSpPr/>
          <p:nvPr/>
        </p:nvSpPr>
        <p:spPr>
          <a:xfrm>
            <a:off x="2286000" y="2592705"/>
            <a:ext cx="625793" cy="625793"/>
          </a:xfrm>
          <a:prstGeom prst="roundRect">
            <a:avLst>
              <a:gd name="adj" fmla="val 146119"/>
            </a:avLst>
          </a:prstGeom>
          <a:solidFill>
            <a:srgbClr val="AC9EF5"/>
          </a:solidFill>
          <a:ln/>
        </p:spPr>
      </p:sp>
      <p:sp>
        <p:nvSpPr>
          <p:cNvPr id="15" name="Text 10"/>
          <p:cNvSpPr/>
          <p:nvPr/>
        </p:nvSpPr>
        <p:spPr>
          <a:xfrm>
            <a:off x="1628775" y="3427095"/>
            <a:ext cx="2607469" cy="325874"/>
          </a:xfrm>
          <a:prstGeom prst="rect">
            <a:avLst/>
          </a:prstGeom>
          <a:noFill/>
          <a:ln/>
        </p:spPr>
        <p:txBody>
          <a:bodyPr wrap="none" lIns="0" tIns="0" rIns="0" bIns="0" rtlCol="0" anchor="t"/>
          <a:lstStyle/>
          <a:p>
            <a:pPr marL="0" indent="0" algn="r" rtl="1">
              <a:lnSpc>
                <a:spcPts val="2550"/>
              </a:lnSpc>
              <a:buNone/>
            </a:pPr>
            <a:r>
              <a:rPr lang="en-US" sz="2050" b="1" dirty="0">
                <a:solidFill>
                  <a:srgbClr val="00B050"/>
                </a:solidFill>
                <a:latin typeface="DM Sans Medium" pitchFamily="34" charset="0"/>
                <a:ea typeface="DM Sans Medium" pitchFamily="34" charset="-122"/>
                <a:cs typeface="B Zar" panose="00000400000000000000" pitchFamily="2" charset="-78"/>
              </a:rPr>
              <a:t>رنگ تیره‌تر و فیبر بالاتر</a:t>
            </a:r>
            <a:endParaRPr lang="en-US" sz="2050" b="1" dirty="0">
              <a:solidFill>
                <a:srgbClr val="00B050"/>
              </a:solidFill>
              <a:cs typeface="B Zar" panose="00000400000000000000" pitchFamily="2" charset="-78"/>
            </a:endParaRPr>
          </a:p>
        </p:txBody>
      </p:sp>
      <p:sp>
        <p:nvSpPr>
          <p:cNvPr id="16" name="Text 11"/>
          <p:cNvSpPr/>
          <p:nvPr/>
        </p:nvSpPr>
        <p:spPr>
          <a:xfrm>
            <a:off x="961549" y="3878104"/>
            <a:ext cx="3274695" cy="1001197"/>
          </a:xfrm>
          <a:prstGeom prst="rect">
            <a:avLst/>
          </a:prstGeom>
          <a:noFill/>
          <a:ln/>
        </p:spPr>
        <p:txBody>
          <a:bodyPr wrap="square" lIns="0" tIns="0" rIns="0" bIns="0" rtlCol="0" anchor="t"/>
          <a:lstStyle/>
          <a:p>
            <a:pPr marL="0" indent="0" algn="r" rtl="1">
              <a:lnSpc>
                <a:spcPts val="2600"/>
              </a:lnSpc>
              <a:buNone/>
            </a:pPr>
            <a:r>
              <a:rPr lang="en-US" sz="1600" b="1" dirty="0">
                <a:solidFill>
                  <a:srgbClr val="D6D9D7"/>
                </a:solidFill>
                <a:latin typeface="Inter" pitchFamily="34" charset="0"/>
                <a:ea typeface="Inter" pitchFamily="34" charset="-122"/>
                <a:cs typeface="B Zar" panose="00000400000000000000" pitchFamily="2" charset="-78"/>
              </a:rPr>
              <a:t>رنگ تیره‌تر نان کامل به دلیل محتوای بالای سبوس است و نشانه‌ی کیفیت بهتر و ارزش غذایی بیشتر است.</a:t>
            </a:r>
            <a:endParaRPr lang="en-US" sz="1600" b="1" dirty="0">
              <a:cs typeface="B Zar" panose="00000400000000000000" pitchFamily="2" charset="-78"/>
            </a:endParaRPr>
          </a:p>
        </p:txBody>
      </p:sp>
      <p:sp>
        <p:nvSpPr>
          <p:cNvPr id="17" name="Shape 12"/>
          <p:cNvSpPr/>
          <p:nvPr/>
        </p:nvSpPr>
        <p:spPr>
          <a:xfrm>
            <a:off x="730091" y="5632252"/>
            <a:ext cx="7683817" cy="1871424"/>
          </a:xfrm>
          <a:prstGeom prst="roundRect">
            <a:avLst>
              <a:gd name="adj" fmla="val 5863"/>
            </a:avLst>
          </a:prstGeom>
          <a:solidFill>
            <a:srgbClr val="2D3133"/>
          </a:solidFill>
          <a:ln/>
        </p:spPr>
      </p:sp>
      <p:sp>
        <p:nvSpPr>
          <p:cNvPr id="18" name="Shape 13"/>
          <p:cNvSpPr/>
          <p:nvPr/>
        </p:nvSpPr>
        <p:spPr>
          <a:xfrm>
            <a:off x="730091" y="5609392"/>
            <a:ext cx="7683817" cy="91440"/>
          </a:xfrm>
          <a:prstGeom prst="roundRect">
            <a:avLst>
              <a:gd name="adj" fmla="val 34220"/>
            </a:avLst>
          </a:prstGeom>
          <a:solidFill>
            <a:srgbClr val="AC9EF5"/>
          </a:solidFill>
          <a:ln/>
        </p:spPr>
      </p:sp>
      <p:sp>
        <p:nvSpPr>
          <p:cNvPr id="19" name="Shape 14"/>
          <p:cNvSpPr/>
          <p:nvPr/>
        </p:nvSpPr>
        <p:spPr>
          <a:xfrm>
            <a:off x="4259104" y="5319355"/>
            <a:ext cx="625793" cy="625793"/>
          </a:xfrm>
          <a:prstGeom prst="roundRect">
            <a:avLst>
              <a:gd name="adj" fmla="val 146119"/>
            </a:avLst>
          </a:prstGeom>
          <a:solidFill>
            <a:srgbClr val="AC9EF5"/>
          </a:solidFill>
          <a:ln/>
        </p:spPr>
      </p:sp>
      <p:sp>
        <p:nvSpPr>
          <p:cNvPr id="21" name="Text 15"/>
          <p:cNvSpPr/>
          <p:nvPr/>
        </p:nvSpPr>
        <p:spPr>
          <a:xfrm>
            <a:off x="5574983" y="6153745"/>
            <a:ext cx="2607469" cy="325874"/>
          </a:xfrm>
          <a:prstGeom prst="rect">
            <a:avLst/>
          </a:prstGeom>
          <a:noFill/>
          <a:ln/>
        </p:spPr>
        <p:txBody>
          <a:bodyPr wrap="none" lIns="0" tIns="0" rIns="0" bIns="0" rtlCol="0" anchor="t"/>
          <a:lstStyle/>
          <a:p>
            <a:pPr marL="0" indent="0" algn="r" rtl="1">
              <a:lnSpc>
                <a:spcPts val="2550"/>
              </a:lnSpc>
              <a:buNone/>
            </a:pPr>
            <a:r>
              <a:rPr lang="en-US" sz="2050" b="1" dirty="0">
                <a:solidFill>
                  <a:srgbClr val="00B050"/>
                </a:solidFill>
                <a:latin typeface="DM Sans Medium" pitchFamily="34" charset="0"/>
                <a:ea typeface="DM Sans Medium" pitchFamily="34" charset="-122"/>
                <a:cs typeface="B Zar" panose="00000400000000000000" pitchFamily="2" charset="-78"/>
              </a:rPr>
              <a:t>غنی از مواد مغذی</a:t>
            </a:r>
            <a:endParaRPr lang="en-US" sz="2050" b="1" dirty="0">
              <a:solidFill>
                <a:srgbClr val="00B050"/>
              </a:solidFill>
              <a:cs typeface="B Zar" panose="00000400000000000000" pitchFamily="2" charset="-78"/>
            </a:endParaRPr>
          </a:p>
        </p:txBody>
      </p:sp>
      <p:sp>
        <p:nvSpPr>
          <p:cNvPr id="22" name="Text 16"/>
          <p:cNvSpPr/>
          <p:nvPr/>
        </p:nvSpPr>
        <p:spPr>
          <a:xfrm>
            <a:off x="961549" y="6604754"/>
            <a:ext cx="7220903" cy="667464"/>
          </a:xfrm>
          <a:prstGeom prst="rect">
            <a:avLst/>
          </a:prstGeom>
          <a:noFill/>
          <a:ln/>
        </p:spPr>
        <p:txBody>
          <a:bodyPr wrap="square" lIns="0" tIns="0" rIns="0" bIns="0" rtlCol="0" anchor="t"/>
          <a:lstStyle/>
          <a:p>
            <a:pPr marL="0" indent="0" algn="r" rtl="1">
              <a:lnSpc>
                <a:spcPts val="2600"/>
              </a:lnSpc>
              <a:buNone/>
            </a:pPr>
            <a:r>
              <a:rPr lang="en-US" sz="1600" b="1" dirty="0">
                <a:solidFill>
                  <a:srgbClr val="D6D9D7"/>
                </a:solidFill>
                <a:latin typeface="Inter" pitchFamily="34" charset="0"/>
                <a:ea typeface="Inter" pitchFamily="34" charset="-122"/>
                <a:cs typeface="B Zar" panose="00000400000000000000" pitchFamily="2" charset="-78"/>
              </a:rPr>
              <a:t>این نان غنی‌تر از فیبر، ویتامین‌های گروه B، مواد معدنی ضروری (مانند منیزیم، سلنیوم، روی) و آنتی‌اکسیدان‌ها در مقایسه با نان سفید است.</a:t>
            </a:r>
            <a:endParaRPr lang="en-US" sz="1600" b="1" dirty="0">
              <a:cs typeface="B Zar" panose="00000400000000000000" pitchFamily="2" charset="-78"/>
            </a:endParaRPr>
          </a:p>
        </p:txBody>
      </p:sp>
    </p:spTree>
    <p:extLst>
      <p:ext uri="{BB962C8B-B14F-4D97-AF65-F5344CB8AC3E}">
        <p14:creationId xmlns:p14="http://schemas.microsoft.com/office/powerpoint/2010/main" val="512811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9821466" y="414218"/>
            <a:ext cx="4281726" cy="470654"/>
          </a:xfrm>
          <a:prstGeom prst="rect">
            <a:avLst/>
          </a:prstGeom>
          <a:noFill/>
          <a:ln/>
        </p:spPr>
        <p:txBody>
          <a:bodyPr wrap="none" lIns="0" tIns="0" rIns="0" bIns="0" rtlCol="0" anchor="t"/>
          <a:lstStyle/>
          <a:p>
            <a:pPr marL="0" indent="0" algn="r" rtl="1">
              <a:lnSpc>
                <a:spcPts val="3700"/>
              </a:lnSpc>
              <a:buNone/>
            </a:pPr>
            <a:r>
              <a:rPr lang="en-US" sz="2950" dirty="0">
                <a:solidFill>
                  <a:srgbClr val="F7F7F8"/>
                </a:solidFill>
                <a:latin typeface="DM Sans Medium" pitchFamily="34" charset="0"/>
                <a:ea typeface="DM Sans Medium" pitchFamily="34" charset="-122"/>
                <a:cs typeface="B Titr" panose="00000700000000000000" pitchFamily="2" charset="-78"/>
              </a:rPr>
              <a:t>انبار مواد مغذی: اجزای کلیدی</a:t>
            </a:r>
            <a:endParaRPr lang="en-US" sz="2950" dirty="0">
              <a:cs typeface="B Titr" panose="00000700000000000000" pitchFamily="2" charset="-78"/>
            </a:endParaRPr>
          </a:p>
        </p:txBody>
      </p:sp>
      <p:sp>
        <p:nvSpPr>
          <p:cNvPr id="3" name="Text 1"/>
          <p:cNvSpPr/>
          <p:nvPr/>
        </p:nvSpPr>
        <p:spPr>
          <a:xfrm>
            <a:off x="527209" y="1186101"/>
            <a:ext cx="13575983" cy="240983"/>
          </a:xfrm>
          <a:prstGeom prst="rect">
            <a:avLst/>
          </a:prstGeom>
          <a:noFill/>
          <a:ln/>
        </p:spPr>
        <p:txBody>
          <a:bodyPr wrap="none" lIns="0" tIns="0" rIns="0" bIns="0" rtlCol="0" anchor="t"/>
          <a:lstStyle/>
          <a:p>
            <a:pPr marL="0" indent="0" algn="r" rtl="1">
              <a:lnSpc>
                <a:spcPts val="1850"/>
              </a:lnSpc>
              <a:buNone/>
            </a:pPr>
            <a:r>
              <a:rPr lang="en-US" sz="1600" b="1" dirty="0">
                <a:solidFill>
                  <a:srgbClr val="D6D9D7"/>
                </a:solidFill>
                <a:latin typeface="Inter" pitchFamily="34" charset="0"/>
                <a:ea typeface="Inter" pitchFamily="34" charset="-122"/>
                <a:cs typeface="B Zar" panose="00000400000000000000" pitchFamily="2" charset="-78"/>
              </a:rPr>
              <a:t>هر بخش از دانه گندم در نان کامل، نقش حیاتی در تامین نیازهای تغذیه‌ای بدن ایفا می‌کند. حذف این اجزا در نان‌های سفید، باعث از دست رفتن بسیاری از این فواید می‌شود.</a:t>
            </a:r>
            <a:endParaRPr lang="en-US" sz="1600" b="1" dirty="0">
              <a:cs typeface="B Zar" panose="00000400000000000000" pitchFamily="2" charset="-78"/>
            </a:endParaRPr>
          </a:p>
        </p:txBody>
      </p:sp>
      <p:sp>
        <p:nvSpPr>
          <p:cNvPr id="4" name="Shape 2"/>
          <p:cNvSpPr/>
          <p:nvPr/>
        </p:nvSpPr>
        <p:spPr>
          <a:xfrm>
            <a:off x="6528911" y="1765935"/>
            <a:ext cx="602575" cy="1515428"/>
          </a:xfrm>
          <a:prstGeom prst="roundRect">
            <a:avLst>
              <a:gd name="adj" fmla="val 360030"/>
            </a:avLst>
          </a:prstGeom>
          <a:solidFill>
            <a:srgbClr val="4C5052"/>
          </a:solidFill>
          <a:ln/>
        </p:spPr>
      </p:sp>
      <p:sp>
        <p:nvSpPr>
          <p:cNvPr id="6" name="Text 3"/>
          <p:cNvSpPr/>
          <p:nvPr/>
        </p:nvSpPr>
        <p:spPr>
          <a:xfrm>
            <a:off x="4495205" y="1916549"/>
            <a:ext cx="1112493" cy="235387"/>
          </a:xfrm>
          <a:prstGeom prst="rect">
            <a:avLst/>
          </a:prstGeom>
          <a:noFill/>
          <a:ln/>
        </p:spPr>
        <p:txBody>
          <a:bodyPr wrap="none" lIns="0" tIns="0" rIns="0" bIns="0" rtlCol="0" anchor="t"/>
          <a:lstStyle/>
          <a:p>
            <a:pPr marL="0" indent="0" algn="r" rtl="1">
              <a:lnSpc>
                <a:spcPts val="1850"/>
              </a:lnSpc>
              <a:buNone/>
            </a:pPr>
            <a:r>
              <a:rPr lang="en-US" sz="1450" b="1" dirty="0">
                <a:solidFill>
                  <a:srgbClr val="00B050"/>
                </a:solidFill>
                <a:latin typeface="DM Sans Medium" pitchFamily="34" charset="0"/>
                <a:ea typeface="DM Sans Medium" pitchFamily="34" charset="-122"/>
                <a:cs typeface="B Zar" panose="00000400000000000000" pitchFamily="2" charset="-78"/>
              </a:rPr>
              <a:t>سبوس</a:t>
            </a:r>
            <a:endParaRPr lang="en-US" sz="1450" b="1" dirty="0">
              <a:solidFill>
                <a:srgbClr val="00B050"/>
              </a:solidFill>
              <a:cs typeface="B Zar" panose="00000400000000000000" pitchFamily="2" charset="-78"/>
            </a:endParaRPr>
          </a:p>
        </p:txBody>
      </p:sp>
      <p:sp>
        <p:nvSpPr>
          <p:cNvPr id="7" name="Text 4"/>
          <p:cNvSpPr/>
          <p:nvPr/>
        </p:nvSpPr>
        <p:spPr>
          <a:xfrm>
            <a:off x="527209" y="2302550"/>
            <a:ext cx="5080489"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سرشار از فیبر غذایی</a:t>
            </a:r>
            <a:endParaRPr lang="en-US" sz="1150" b="1" dirty="0">
              <a:cs typeface="B Zar" panose="00000400000000000000" pitchFamily="2" charset="-78"/>
            </a:endParaRPr>
          </a:p>
        </p:txBody>
      </p:sp>
      <p:sp>
        <p:nvSpPr>
          <p:cNvPr id="8" name="Text 5"/>
          <p:cNvSpPr/>
          <p:nvPr/>
        </p:nvSpPr>
        <p:spPr>
          <a:xfrm>
            <a:off x="527209" y="2596158"/>
            <a:ext cx="5080489"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حاوی ویتامین‌های گروه B</a:t>
            </a:r>
            <a:endParaRPr lang="en-US" sz="1150" b="1" dirty="0">
              <a:cs typeface="B Zar" panose="00000400000000000000" pitchFamily="2" charset="-78"/>
            </a:endParaRPr>
          </a:p>
        </p:txBody>
      </p:sp>
      <p:sp>
        <p:nvSpPr>
          <p:cNvPr id="9" name="Text 6"/>
          <p:cNvSpPr/>
          <p:nvPr/>
        </p:nvSpPr>
        <p:spPr>
          <a:xfrm>
            <a:off x="527209" y="2889766"/>
            <a:ext cx="5080489"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غنی از آنتی‌اکسیدان‌ها</a:t>
            </a:r>
            <a:endParaRPr lang="en-US" sz="1150" b="1" dirty="0">
              <a:cs typeface="B Zar" panose="00000400000000000000" pitchFamily="2" charset="-78"/>
            </a:endParaRPr>
          </a:p>
        </p:txBody>
      </p:sp>
      <p:sp>
        <p:nvSpPr>
          <p:cNvPr id="12" name="Text 8"/>
          <p:cNvSpPr/>
          <p:nvPr/>
        </p:nvSpPr>
        <p:spPr>
          <a:xfrm>
            <a:off x="4570511" y="3490198"/>
            <a:ext cx="1883093" cy="235387"/>
          </a:xfrm>
          <a:prstGeom prst="rect">
            <a:avLst/>
          </a:prstGeom>
          <a:noFill/>
          <a:ln/>
        </p:spPr>
        <p:txBody>
          <a:bodyPr wrap="none" lIns="0" tIns="0" rIns="0" bIns="0" rtlCol="0" anchor="t"/>
          <a:lstStyle/>
          <a:p>
            <a:pPr marL="0" indent="0" algn="r" rtl="1">
              <a:lnSpc>
                <a:spcPts val="1850"/>
              </a:lnSpc>
              <a:buNone/>
            </a:pPr>
            <a:r>
              <a:rPr lang="en-US" sz="1450" b="1" dirty="0">
                <a:solidFill>
                  <a:srgbClr val="00B050"/>
                </a:solidFill>
                <a:latin typeface="DM Sans Medium" pitchFamily="34" charset="0"/>
                <a:ea typeface="DM Sans Medium" pitchFamily="34" charset="-122"/>
                <a:cs typeface="B Zar" panose="00000400000000000000" pitchFamily="2" charset="-78"/>
              </a:rPr>
              <a:t>جوانه</a:t>
            </a:r>
            <a:endParaRPr lang="en-US" sz="1450" b="1" dirty="0">
              <a:solidFill>
                <a:srgbClr val="00B050"/>
              </a:solidFill>
              <a:cs typeface="B Zar" panose="00000400000000000000" pitchFamily="2" charset="-78"/>
            </a:endParaRPr>
          </a:p>
        </p:txBody>
      </p:sp>
      <p:sp>
        <p:nvSpPr>
          <p:cNvPr id="13" name="Text 9"/>
          <p:cNvSpPr/>
          <p:nvPr/>
        </p:nvSpPr>
        <p:spPr>
          <a:xfrm>
            <a:off x="527209" y="3968591"/>
            <a:ext cx="5851088"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حاوی پروتئین‌های ضروری</a:t>
            </a:r>
            <a:endParaRPr lang="en-US" sz="1150" b="1" dirty="0">
              <a:cs typeface="B Zar" panose="00000400000000000000" pitchFamily="2" charset="-78"/>
            </a:endParaRPr>
          </a:p>
        </p:txBody>
      </p:sp>
      <p:sp>
        <p:nvSpPr>
          <p:cNvPr id="14" name="Text 10"/>
          <p:cNvSpPr/>
          <p:nvPr/>
        </p:nvSpPr>
        <p:spPr>
          <a:xfrm>
            <a:off x="527209" y="4262199"/>
            <a:ext cx="5851088"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دارای چربی‌های سالم</a:t>
            </a:r>
            <a:endParaRPr lang="en-US" sz="1150" b="1" dirty="0">
              <a:cs typeface="B Zar" panose="00000400000000000000" pitchFamily="2" charset="-78"/>
            </a:endParaRPr>
          </a:p>
        </p:txBody>
      </p:sp>
      <p:sp>
        <p:nvSpPr>
          <p:cNvPr id="15" name="Text 11"/>
          <p:cNvSpPr/>
          <p:nvPr/>
        </p:nvSpPr>
        <p:spPr>
          <a:xfrm>
            <a:off x="527209" y="4555808"/>
            <a:ext cx="5851088"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منبع ویتامین‌ها</a:t>
            </a:r>
            <a:endParaRPr lang="en-US" sz="1150" b="1" dirty="0">
              <a:cs typeface="B Zar" panose="00000400000000000000" pitchFamily="2" charset="-78"/>
            </a:endParaRPr>
          </a:p>
        </p:txBody>
      </p:sp>
      <p:sp>
        <p:nvSpPr>
          <p:cNvPr id="18" name="Text 13"/>
          <p:cNvSpPr/>
          <p:nvPr/>
        </p:nvSpPr>
        <p:spPr>
          <a:xfrm>
            <a:off x="4495205" y="5248632"/>
            <a:ext cx="1883093" cy="235387"/>
          </a:xfrm>
          <a:prstGeom prst="rect">
            <a:avLst/>
          </a:prstGeom>
          <a:noFill/>
          <a:ln/>
        </p:spPr>
        <p:txBody>
          <a:bodyPr wrap="none" lIns="0" tIns="0" rIns="0" bIns="0" rtlCol="0" anchor="t"/>
          <a:lstStyle/>
          <a:p>
            <a:pPr marL="0" indent="0" algn="r" rtl="1">
              <a:lnSpc>
                <a:spcPts val="1850"/>
              </a:lnSpc>
              <a:buNone/>
            </a:pPr>
            <a:r>
              <a:rPr lang="en-US" sz="1450" b="1" dirty="0">
                <a:solidFill>
                  <a:srgbClr val="00B050"/>
                </a:solidFill>
                <a:latin typeface="DM Sans Medium" pitchFamily="34" charset="0"/>
                <a:ea typeface="DM Sans Medium" pitchFamily="34" charset="-122"/>
                <a:cs typeface="B Zar" panose="00000400000000000000" pitchFamily="2" charset="-78"/>
              </a:rPr>
              <a:t>آندوسپرم</a:t>
            </a:r>
            <a:endParaRPr lang="en-US" sz="1450" b="1" dirty="0">
              <a:solidFill>
                <a:srgbClr val="00B050"/>
              </a:solidFill>
              <a:cs typeface="B Zar" panose="00000400000000000000" pitchFamily="2" charset="-78"/>
            </a:endParaRPr>
          </a:p>
        </p:txBody>
      </p:sp>
      <p:sp>
        <p:nvSpPr>
          <p:cNvPr id="19" name="Text 14"/>
          <p:cNvSpPr/>
          <p:nvPr/>
        </p:nvSpPr>
        <p:spPr>
          <a:xfrm>
            <a:off x="527209" y="5634633"/>
            <a:ext cx="5851088"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عمدتاً نشاسته</a:t>
            </a:r>
            <a:endParaRPr lang="en-US" sz="1150" b="1" dirty="0">
              <a:cs typeface="B Zar" panose="00000400000000000000" pitchFamily="2" charset="-78"/>
            </a:endParaRPr>
          </a:p>
        </p:txBody>
      </p:sp>
      <p:sp>
        <p:nvSpPr>
          <p:cNvPr id="20" name="Text 15"/>
          <p:cNvSpPr/>
          <p:nvPr/>
        </p:nvSpPr>
        <p:spPr>
          <a:xfrm>
            <a:off x="527209" y="5928241"/>
            <a:ext cx="5851088" cy="240983"/>
          </a:xfrm>
          <a:prstGeom prst="rect">
            <a:avLst/>
          </a:prstGeom>
          <a:noFill/>
          <a:ln/>
        </p:spPr>
        <p:txBody>
          <a:bodyPr wrap="none" lIns="0" tIns="0" rIns="0" bIns="0" rtlCol="0" anchor="t"/>
          <a:lstStyle/>
          <a:p>
            <a:pPr marL="342900" indent="-342900" algn="r" rtl="1">
              <a:lnSpc>
                <a:spcPts val="1850"/>
              </a:lnSpc>
              <a:buSzPct val="100000"/>
              <a:buChar char="•"/>
            </a:pPr>
            <a:r>
              <a:rPr lang="en-US" sz="1150" b="1" dirty="0">
                <a:solidFill>
                  <a:srgbClr val="D6D9D7"/>
                </a:solidFill>
                <a:latin typeface="Inter" pitchFamily="34" charset="0"/>
                <a:ea typeface="Inter" pitchFamily="34" charset="-122"/>
                <a:cs typeface="B Zar" panose="00000400000000000000" pitchFamily="2" charset="-78"/>
              </a:rPr>
              <a:t>شامل پروتئین</a:t>
            </a:r>
            <a:endParaRPr lang="en-US" sz="1150" b="1" dirty="0">
              <a:cs typeface="B Zar" panose="00000400000000000000" pitchFamily="2" charset="-78"/>
            </a:endParaRPr>
          </a:p>
        </p:txBody>
      </p:sp>
      <p:pic>
        <p:nvPicPr>
          <p:cNvPr id="21" name="Image 3" descr="preencoded.png"/>
          <p:cNvPicPr>
            <a:picLocks noChangeAspect="1"/>
          </p:cNvPicPr>
          <p:nvPr/>
        </p:nvPicPr>
        <p:blipFill>
          <a:blip r:embed="rId3"/>
          <a:stretch>
            <a:fillRect/>
          </a:stretch>
        </p:blipFill>
        <p:spPr>
          <a:xfrm>
            <a:off x="8026122" y="1625322"/>
            <a:ext cx="6604278" cy="6604278"/>
          </a:xfrm>
          <a:prstGeom prst="rect">
            <a:avLst/>
          </a:prstGeom>
        </p:spPr>
      </p:pic>
      <p:sp>
        <p:nvSpPr>
          <p:cNvPr id="22" name="Text 16"/>
          <p:cNvSpPr/>
          <p:nvPr/>
        </p:nvSpPr>
        <p:spPr>
          <a:xfrm>
            <a:off x="7506533" y="8539639"/>
            <a:ext cx="6604278" cy="481965"/>
          </a:xfrm>
          <a:prstGeom prst="rect">
            <a:avLst/>
          </a:prstGeom>
          <a:noFill/>
          <a:ln/>
        </p:spPr>
        <p:txBody>
          <a:bodyPr wrap="square" lIns="0" tIns="0" rIns="0" bIns="0" rtlCol="0" anchor="t"/>
          <a:lstStyle/>
          <a:p>
            <a:pPr marL="0" indent="0" algn="r" rtl="1">
              <a:lnSpc>
                <a:spcPts val="1850"/>
              </a:lnSpc>
              <a:buNone/>
            </a:pPr>
            <a:r>
              <a:rPr lang="en-US" sz="1150" dirty="0">
                <a:solidFill>
                  <a:srgbClr val="D6D9D7"/>
                </a:solidFill>
                <a:latin typeface="Inter" pitchFamily="34" charset="0"/>
                <a:ea typeface="Inter" pitchFamily="34" charset="-122"/>
                <a:cs typeface="Inter" pitchFamily="34" charset="-120"/>
              </a:rPr>
              <a:t>آرد گندم کامل، بر خلاف آرد سفید تصفیه شده که سبوس و جوانه را حذف می‌کند، این بخش‌های ارزشمند را حفظ می‌کند و به همین دلیل ارزش غذایی بالاتری دارد.</a:t>
            </a:r>
            <a:endParaRPr lang="en-US" sz="1150" dirty="0"/>
          </a:p>
        </p:txBody>
      </p:sp>
      <p:pic>
        <p:nvPicPr>
          <p:cNvPr id="25" name="Picture 24"/>
          <p:cNvPicPr>
            <a:picLocks noChangeAspect="1"/>
          </p:cNvPicPr>
          <p:nvPr/>
        </p:nvPicPr>
        <p:blipFill>
          <a:blip r:embed="rId4"/>
          <a:stretch>
            <a:fillRect/>
          </a:stretch>
        </p:blipFill>
        <p:spPr>
          <a:xfrm flipH="1">
            <a:off x="5784979" y="1765935"/>
            <a:ext cx="1651517" cy="1515428"/>
          </a:xfrm>
          <a:prstGeom prst="rect">
            <a:avLst/>
          </a:prstGeom>
        </p:spPr>
      </p:pic>
      <p:pic>
        <p:nvPicPr>
          <p:cNvPr id="27" name="Picture 26"/>
          <p:cNvPicPr>
            <a:picLocks noChangeAspect="1"/>
          </p:cNvPicPr>
          <p:nvPr/>
        </p:nvPicPr>
        <p:blipFill>
          <a:blip r:embed="rId5"/>
          <a:stretch>
            <a:fillRect/>
          </a:stretch>
        </p:blipFill>
        <p:spPr>
          <a:xfrm>
            <a:off x="698653" y="3490198"/>
            <a:ext cx="3855462" cy="3059891"/>
          </a:xfrm>
          <a:prstGeom prst="rect">
            <a:avLst/>
          </a:prstGeom>
        </p:spPr>
      </p:pic>
    </p:spTree>
    <p:extLst>
      <p:ext uri="{BB962C8B-B14F-4D97-AF65-F5344CB8AC3E}">
        <p14:creationId xmlns:p14="http://schemas.microsoft.com/office/powerpoint/2010/main" val="2913527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934283" y="621149"/>
            <a:ext cx="7421761" cy="703659"/>
          </a:xfrm>
          <a:prstGeom prst="rect">
            <a:avLst/>
          </a:prstGeom>
          <a:noFill/>
          <a:ln/>
        </p:spPr>
        <p:txBody>
          <a:bodyPr wrap="none" lIns="0" tIns="0" rIns="0" bIns="0" rtlCol="0" anchor="t"/>
          <a:lstStyle/>
          <a:p>
            <a:pPr marL="0" indent="0" algn="r" rtl="1">
              <a:lnSpc>
                <a:spcPts val="5500"/>
              </a:lnSpc>
              <a:buNone/>
            </a:pPr>
            <a:r>
              <a:rPr lang="en-US" sz="4400" dirty="0">
                <a:solidFill>
                  <a:srgbClr val="F7F7F8"/>
                </a:solidFill>
                <a:latin typeface="DM Sans Medium" pitchFamily="34" charset="0"/>
                <a:ea typeface="DM Sans Medium" pitchFamily="34" charset="-122"/>
                <a:cs typeface="B Titr" panose="00000700000000000000" pitchFamily="2" charset="-78"/>
              </a:rPr>
              <a:t>فواید برای سلامت دستگاه گوارش</a:t>
            </a:r>
            <a:endParaRPr lang="en-US" sz="4400" dirty="0">
              <a:cs typeface="B Titr" panose="00000700000000000000" pitchFamily="2" charset="-78"/>
            </a:endParaRPr>
          </a:p>
        </p:txBody>
      </p:sp>
      <p:sp>
        <p:nvSpPr>
          <p:cNvPr id="4" name="Text 1"/>
          <p:cNvSpPr/>
          <p:nvPr/>
        </p:nvSpPr>
        <p:spPr>
          <a:xfrm>
            <a:off x="787956" y="1662470"/>
            <a:ext cx="7568089" cy="720328"/>
          </a:xfrm>
          <a:prstGeom prst="rect">
            <a:avLst/>
          </a:prstGeom>
          <a:noFill/>
          <a:ln/>
        </p:spPr>
        <p:txBody>
          <a:bodyPr wrap="square" lIns="0" tIns="0" rIns="0" bIns="0" rtlCol="0" anchor="t"/>
          <a:lstStyle/>
          <a:p>
            <a:pPr marL="0" indent="0" algn="r" rtl="1">
              <a:lnSpc>
                <a:spcPts val="2800"/>
              </a:lnSpc>
              <a:buNone/>
            </a:pPr>
            <a:r>
              <a:rPr lang="en-US" sz="1750" dirty="0">
                <a:solidFill>
                  <a:srgbClr val="D6D9D7"/>
                </a:solidFill>
                <a:latin typeface="Inter" pitchFamily="34" charset="0"/>
                <a:ea typeface="Inter" pitchFamily="34" charset="-122"/>
                <a:cs typeface="B Zar" panose="00000400000000000000" pitchFamily="2" charset="-78"/>
              </a:rPr>
              <a:t>مصرف نان کامل به دلیل فیبر بالا، تاثیرات مثبتی بر عملکرد دستگاه گوارش دارد و به بهبود فرآیندهای حیاتی بدن کمک می‌کند.</a:t>
            </a:r>
            <a:endParaRPr lang="en-US" sz="1750" dirty="0">
              <a:cs typeface="B Zar" panose="00000400000000000000" pitchFamily="2" charset="-78"/>
            </a:endParaRPr>
          </a:p>
        </p:txBody>
      </p:sp>
      <p:pic>
        <p:nvPicPr>
          <p:cNvPr id="5" name="Image 1" descr="preencoded.png"/>
          <p:cNvPicPr>
            <a:picLocks noChangeAspect="1"/>
          </p:cNvPicPr>
          <p:nvPr/>
        </p:nvPicPr>
        <p:blipFill>
          <a:blip r:embed="rId4"/>
          <a:stretch>
            <a:fillRect/>
          </a:stretch>
        </p:blipFill>
        <p:spPr>
          <a:xfrm>
            <a:off x="7230308" y="2636044"/>
            <a:ext cx="1125736" cy="1657469"/>
          </a:xfrm>
          <a:prstGeom prst="rect">
            <a:avLst/>
          </a:prstGeom>
        </p:spPr>
      </p:pic>
      <p:sp>
        <p:nvSpPr>
          <p:cNvPr id="6" name="Text 2"/>
          <p:cNvSpPr/>
          <p:nvPr/>
        </p:nvSpPr>
        <p:spPr>
          <a:xfrm>
            <a:off x="4190762" y="2861191"/>
            <a:ext cx="2814399" cy="351830"/>
          </a:xfrm>
          <a:prstGeom prst="rect">
            <a:avLst/>
          </a:prstGeom>
          <a:noFill/>
          <a:ln/>
        </p:spPr>
        <p:txBody>
          <a:bodyPr wrap="none" lIns="0" tIns="0" rIns="0" bIns="0" rtlCol="0" anchor="t"/>
          <a:lstStyle/>
          <a:p>
            <a:pPr marL="0" indent="0" algn="r" rtl="1">
              <a:lnSpc>
                <a:spcPts val="2750"/>
              </a:lnSpc>
              <a:buNone/>
            </a:pPr>
            <a:r>
              <a:rPr lang="en-US" sz="2200" b="1" dirty="0">
                <a:solidFill>
                  <a:srgbClr val="00B050"/>
                </a:solidFill>
                <a:latin typeface="DM Sans Medium" pitchFamily="34" charset="0"/>
                <a:ea typeface="DM Sans Medium" pitchFamily="34" charset="-122"/>
                <a:cs typeface="B Zar" panose="00000400000000000000" pitchFamily="2" charset="-78"/>
              </a:rPr>
              <a:t>بهبود عملکرد روده</a:t>
            </a:r>
            <a:endParaRPr lang="en-US" sz="2200" b="1" dirty="0">
              <a:solidFill>
                <a:srgbClr val="00B050"/>
              </a:solidFill>
              <a:cs typeface="B Zar" panose="00000400000000000000" pitchFamily="2" charset="-78"/>
            </a:endParaRPr>
          </a:p>
        </p:txBody>
      </p:sp>
      <p:sp>
        <p:nvSpPr>
          <p:cNvPr id="7" name="Text 3"/>
          <p:cNvSpPr/>
          <p:nvPr/>
        </p:nvSpPr>
        <p:spPr>
          <a:xfrm>
            <a:off x="787956" y="3348038"/>
            <a:ext cx="6217206" cy="720328"/>
          </a:xfrm>
          <a:prstGeom prst="rect">
            <a:avLst/>
          </a:prstGeom>
          <a:noFill/>
          <a:ln/>
        </p:spPr>
        <p:txBody>
          <a:bodyPr wrap="square" lIns="0" tIns="0" rIns="0" bIns="0" rtlCol="0" anchor="t"/>
          <a:lstStyle/>
          <a:p>
            <a:pPr marL="0" indent="0" algn="r" rtl="1">
              <a:lnSpc>
                <a:spcPts val="2800"/>
              </a:lnSpc>
              <a:buNone/>
            </a:pPr>
            <a:r>
              <a:rPr lang="en-US" sz="1750" dirty="0">
                <a:solidFill>
                  <a:srgbClr val="D6D9D7"/>
                </a:solidFill>
                <a:latin typeface="Inter" pitchFamily="34" charset="0"/>
                <a:ea typeface="Inter" pitchFamily="34" charset="-122"/>
                <a:cs typeface="B Zar" panose="00000400000000000000" pitchFamily="2" charset="-78"/>
              </a:rPr>
              <a:t>حرکات روده را بهبود بخشیده و از یبوست جلوگیری می‌کند، که به حفظ سلامت عمومی بدن کمک شایانی می‌کند.</a:t>
            </a:r>
            <a:endParaRPr lang="en-US" sz="1750" dirty="0">
              <a:cs typeface="B Zar" panose="00000400000000000000" pitchFamily="2" charset="-78"/>
            </a:endParaRPr>
          </a:p>
        </p:txBody>
      </p:sp>
      <p:pic>
        <p:nvPicPr>
          <p:cNvPr id="8" name="Image 2" descr="preencoded.png"/>
          <p:cNvPicPr>
            <a:picLocks noChangeAspect="1"/>
          </p:cNvPicPr>
          <p:nvPr/>
        </p:nvPicPr>
        <p:blipFill>
          <a:blip r:embed="rId5"/>
          <a:stretch>
            <a:fillRect/>
          </a:stretch>
        </p:blipFill>
        <p:spPr>
          <a:xfrm>
            <a:off x="7230308" y="4293513"/>
            <a:ext cx="1125736" cy="1657469"/>
          </a:xfrm>
          <a:prstGeom prst="rect">
            <a:avLst/>
          </a:prstGeom>
        </p:spPr>
      </p:pic>
      <p:sp>
        <p:nvSpPr>
          <p:cNvPr id="9" name="Text 4"/>
          <p:cNvSpPr/>
          <p:nvPr/>
        </p:nvSpPr>
        <p:spPr>
          <a:xfrm>
            <a:off x="4190762" y="4518660"/>
            <a:ext cx="2814399" cy="351830"/>
          </a:xfrm>
          <a:prstGeom prst="rect">
            <a:avLst/>
          </a:prstGeom>
          <a:noFill/>
          <a:ln/>
        </p:spPr>
        <p:txBody>
          <a:bodyPr wrap="none" lIns="0" tIns="0" rIns="0" bIns="0" rtlCol="0" anchor="t"/>
          <a:lstStyle/>
          <a:p>
            <a:pPr marL="0" indent="0" algn="r" rtl="1">
              <a:lnSpc>
                <a:spcPts val="2750"/>
              </a:lnSpc>
              <a:buNone/>
            </a:pPr>
            <a:r>
              <a:rPr lang="en-US" sz="2200" b="1" dirty="0">
                <a:solidFill>
                  <a:srgbClr val="00B050"/>
                </a:solidFill>
                <a:latin typeface="DM Sans Medium" pitchFamily="34" charset="0"/>
                <a:ea typeface="DM Sans Medium" pitchFamily="34" charset="-122"/>
                <a:cs typeface="B Zar" panose="00000400000000000000" pitchFamily="2" charset="-78"/>
              </a:rPr>
              <a:t>حمایت از میکروبیوم روده</a:t>
            </a:r>
            <a:endParaRPr lang="en-US" sz="2200" b="1" dirty="0">
              <a:solidFill>
                <a:srgbClr val="00B050"/>
              </a:solidFill>
              <a:cs typeface="B Zar" panose="00000400000000000000" pitchFamily="2" charset="-78"/>
            </a:endParaRPr>
          </a:p>
        </p:txBody>
      </p:sp>
      <p:sp>
        <p:nvSpPr>
          <p:cNvPr id="10" name="Text 5"/>
          <p:cNvSpPr/>
          <p:nvPr/>
        </p:nvSpPr>
        <p:spPr>
          <a:xfrm>
            <a:off x="787956" y="5005507"/>
            <a:ext cx="6217206" cy="720328"/>
          </a:xfrm>
          <a:prstGeom prst="rect">
            <a:avLst/>
          </a:prstGeom>
          <a:noFill/>
          <a:ln/>
        </p:spPr>
        <p:txBody>
          <a:bodyPr wrap="square" lIns="0" tIns="0" rIns="0" bIns="0" rtlCol="0" anchor="t"/>
          <a:lstStyle/>
          <a:p>
            <a:pPr marL="0" indent="0" algn="r" rtl="1">
              <a:lnSpc>
                <a:spcPts val="2800"/>
              </a:lnSpc>
              <a:buNone/>
            </a:pPr>
            <a:r>
              <a:rPr lang="en-US" sz="1750" dirty="0">
                <a:solidFill>
                  <a:srgbClr val="D6D9D7"/>
                </a:solidFill>
                <a:latin typeface="Inter" pitchFamily="34" charset="0"/>
                <a:ea typeface="Inter" pitchFamily="34" charset="-122"/>
                <a:cs typeface="B Zar" panose="00000400000000000000" pitchFamily="2" charset="-78"/>
              </a:rPr>
              <a:t>التهاب در روده را کاهش داده و از باکتری‌های مفید روده حمایت می‌کند، که برای سیستم ایمنی بدن حیاتی است.</a:t>
            </a:r>
            <a:endParaRPr lang="en-US" sz="1750" dirty="0">
              <a:cs typeface="B Zar" panose="00000400000000000000" pitchFamily="2" charset="-78"/>
            </a:endParaRPr>
          </a:p>
        </p:txBody>
      </p:sp>
      <p:pic>
        <p:nvPicPr>
          <p:cNvPr id="11" name="Image 3" descr="preencoded.png"/>
          <p:cNvPicPr>
            <a:picLocks noChangeAspect="1"/>
          </p:cNvPicPr>
          <p:nvPr/>
        </p:nvPicPr>
        <p:blipFill>
          <a:blip r:embed="rId6"/>
          <a:stretch>
            <a:fillRect/>
          </a:stretch>
        </p:blipFill>
        <p:spPr>
          <a:xfrm>
            <a:off x="7230308" y="5950982"/>
            <a:ext cx="1125736" cy="1657469"/>
          </a:xfrm>
          <a:prstGeom prst="rect">
            <a:avLst/>
          </a:prstGeom>
        </p:spPr>
      </p:pic>
      <p:sp>
        <p:nvSpPr>
          <p:cNvPr id="12" name="Text 6"/>
          <p:cNvSpPr/>
          <p:nvPr/>
        </p:nvSpPr>
        <p:spPr>
          <a:xfrm>
            <a:off x="4190762" y="6176129"/>
            <a:ext cx="2814399" cy="351830"/>
          </a:xfrm>
          <a:prstGeom prst="rect">
            <a:avLst/>
          </a:prstGeom>
          <a:noFill/>
          <a:ln/>
        </p:spPr>
        <p:txBody>
          <a:bodyPr wrap="none" lIns="0" tIns="0" rIns="0" bIns="0" rtlCol="0" anchor="t"/>
          <a:lstStyle/>
          <a:p>
            <a:pPr marL="0" indent="0" algn="r" rtl="1">
              <a:lnSpc>
                <a:spcPts val="2750"/>
              </a:lnSpc>
              <a:buNone/>
            </a:pPr>
            <a:r>
              <a:rPr lang="en-US" sz="2200" b="1" dirty="0">
                <a:solidFill>
                  <a:srgbClr val="00B050"/>
                </a:solidFill>
                <a:latin typeface="DM Sans Medium" pitchFamily="34" charset="0"/>
                <a:ea typeface="DM Sans Medium" pitchFamily="34" charset="-122"/>
                <a:cs typeface="B Zar" panose="00000400000000000000" pitchFamily="2" charset="-78"/>
              </a:rPr>
              <a:t>جذب بهتر مواد مغذی</a:t>
            </a:r>
            <a:endParaRPr lang="en-US" sz="2200" b="1" dirty="0">
              <a:solidFill>
                <a:srgbClr val="00B050"/>
              </a:solidFill>
              <a:cs typeface="B Zar" panose="00000400000000000000" pitchFamily="2" charset="-78"/>
            </a:endParaRPr>
          </a:p>
        </p:txBody>
      </p:sp>
      <p:sp>
        <p:nvSpPr>
          <p:cNvPr id="13" name="Text 7"/>
          <p:cNvSpPr/>
          <p:nvPr/>
        </p:nvSpPr>
        <p:spPr>
          <a:xfrm>
            <a:off x="787956" y="6662976"/>
            <a:ext cx="6217206" cy="720328"/>
          </a:xfrm>
          <a:prstGeom prst="rect">
            <a:avLst/>
          </a:prstGeom>
          <a:noFill/>
          <a:ln/>
        </p:spPr>
        <p:txBody>
          <a:bodyPr wrap="square" lIns="0" tIns="0" rIns="0" bIns="0" rtlCol="0" anchor="t"/>
          <a:lstStyle/>
          <a:p>
            <a:pPr marL="0" indent="0" algn="r" rtl="1">
              <a:lnSpc>
                <a:spcPts val="2800"/>
              </a:lnSpc>
              <a:buNone/>
            </a:pPr>
            <a:r>
              <a:rPr lang="en-US" sz="1750" dirty="0">
                <a:solidFill>
                  <a:srgbClr val="D6D9D7"/>
                </a:solidFill>
                <a:latin typeface="Inter" pitchFamily="34" charset="0"/>
                <a:ea typeface="Inter" pitchFamily="34" charset="-122"/>
                <a:cs typeface="B Zar" panose="00000400000000000000" pitchFamily="2" charset="-78"/>
              </a:rPr>
              <a:t>نان گندم کامل تخمیر شده طبیعی، با کاهش اسید فیتیک، جذب مواد مغذی را افزایش می‌دهد.</a:t>
            </a:r>
            <a:endParaRPr lang="en-US" sz="1750" dirty="0">
              <a:cs typeface="B Zar" panose="00000400000000000000" pitchFamily="2" charset="-78"/>
            </a:endParaRPr>
          </a:p>
        </p:txBody>
      </p:sp>
    </p:spTree>
    <p:extLst>
      <p:ext uri="{BB962C8B-B14F-4D97-AF65-F5344CB8AC3E}">
        <p14:creationId xmlns:p14="http://schemas.microsoft.com/office/powerpoint/2010/main" val="3985981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2295406" y="882848"/>
            <a:ext cx="6054804" cy="708779"/>
          </a:xfrm>
          <a:prstGeom prst="rect">
            <a:avLst/>
          </a:prstGeom>
          <a:noFill/>
          <a:ln/>
        </p:spPr>
        <p:txBody>
          <a:bodyPr wrap="none" lIns="0" tIns="0" rIns="0" bIns="0" rtlCol="0" anchor="t"/>
          <a:lstStyle/>
          <a:p>
            <a:pPr marL="0" indent="0" algn="r" rtl="1">
              <a:lnSpc>
                <a:spcPts val="5550"/>
              </a:lnSpc>
              <a:buNone/>
            </a:pPr>
            <a:r>
              <a:rPr lang="en-US" sz="4450" dirty="0">
                <a:solidFill>
                  <a:srgbClr val="F7F7F8"/>
                </a:solidFill>
                <a:latin typeface="DM Sans Medium" pitchFamily="34" charset="0"/>
                <a:ea typeface="DM Sans Medium" pitchFamily="34" charset="-122"/>
                <a:cs typeface="B Titr" panose="00000700000000000000" pitchFamily="2" charset="-78"/>
              </a:rPr>
              <a:t>کنترل وزن و احساس سیری</a:t>
            </a:r>
            <a:endParaRPr lang="en-US" sz="4450" dirty="0">
              <a:cs typeface="B Titr" panose="00000700000000000000" pitchFamily="2" charset="-78"/>
            </a:endParaRPr>
          </a:p>
        </p:txBody>
      </p:sp>
      <p:sp>
        <p:nvSpPr>
          <p:cNvPr id="4" name="Text 1"/>
          <p:cNvSpPr/>
          <p:nvPr/>
        </p:nvSpPr>
        <p:spPr>
          <a:xfrm>
            <a:off x="793790" y="1931789"/>
            <a:ext cx="7556421" cy="725805"/>
          </a:xfrm>
          <a:prstGeom prst="rect">
            <a:avLst/>
          </a:prstGeom>
          <a:noFill/>
          <a:ln/>
        </p:spPr>
        <p:txBody>
          <a:bodyPr wrap="square" lIns="0" tIns="0" rIns="0" bIns="0" rtlCol="0" anchor="t"/>
          <a:lstStyle/>
          <a:p>
            <a:pPr marL="0" indent="0" algn="r" rtl="1">
              <a:lnSpc>
                <a:spcPts val="2850"/>
              </a:lnSpc>
              <a:buNone/>
            </a:pPr>
            <a:r>
              <a:rPr lang="en-US" sz="1750" dirty="0">
                <a:solidFill>
                  <a:srgbClr val="D6D9D7"/>
                </a:solidFill>
                <a:latin typeface="Inter" pitchFamily="34" charset="0"/>
                <a:ea typeface="Inter" pitchFamily="34" charset="-122"/>
                <a:cs typeface="B Zar" panose="00000400000000000000" pitchFamily="2" charset="-78"/>
              </a:rPr>
              <a:t>نان کامل به دلیل داشتن فیبر فراوان، نقش مهمی در مدیریت وزن و ایجاد احساس سیری طولانی‌مدت ایفا می‌کند.</a:t>
            </a:r>
            <a:endParaRPr lang="en-US" sz="1750" dirty="0">
              <a:cs typeface="B Zar" panose="00000400000000000000" pitchFamily="2" charset="-78"/>
            </a:endParaRPr>
          </a:p>
        </p:txBody>
      </p:sp>
      <p:sp>
        <p:nvSpPr>
          <p:cNvPr id="5" name="Text 2"/>
          <p:cNvSpPr/>
          <p:nvPr/>
        </p:nvSpPr>
        <p:spPr>
          <a:xfrm>
            <a:off x="793790" y="3116818"/>
            <a:ext cx="3906917" cy="1814513"/>
          </a:xfrm>
          <a:prstGeom prst="rect">
            <a:avLst/>
          </a:prstGeom>
          <a:noFill/>
          <a:ln/>
        </p:spPr>
        <p:txBody>
          <a:bodyPr wrap="square" lIns="0" tIns="0" rIns="0" bIns="0" rtlCol="0" anchor="t"/>
          <a:lstStyle/>
          <a:p>
            <a:pPr marL="342900" indent="-342900" algn="r" rtl="1">
              <a:lnSpc>
                <a:spcPts val="2850"/>
              </a:lnSpc>
              <a:buSzPct val="100000"/>
              <a:buChar char="•"/>
            </a:pPr>
            <a:r>
              <a:rPr lang="en-US" sz="1750" dirty="0">
                <a:solidFill>
                  <a:srgbClr val="D6D9D7"/>
                </a:solidFill>
                <a:latin typeface="Inter" pitchFamily="34" charset="0"/>
                <a:ea typeface="Inter" pitchFamily="34" charset="-122"/>
                <a:cs typeface="B Zar" panose="00000400000000000000" pitchFamily="2" charset="-78"/>
              </a:rPr>
              <a:t>دانه‌های کامل مدت طولانی‌تری در سیستم گوارشی باقی می‌مانند و باعث افزایش احساس سیری می‌شوند. این امر از پرخوری جلوگیری کرده و به کاهش وزن کمک می‌کند.</a:t>
            </a:r>
            <a:endParaRPr lang="en-US" sz="1750" dirty="0">
              <a:cs typeface="B Zar" panose="00000400000000000000" pitchFamily="2" charset="-78"/>
            </a:endParaRPr>
          </a:p>
        </p:txBody>
      </p:sp>
      <p:sp>
        <p:nvSpPr>
          <p:cNvPr id="6" name="Text 3"/>
          <p:cNvSpPr/>
          <p:nvPr/>
        </p:nvSpPr>
        <p:spPr>
          <a:xfrm>
            <a:off x="793790" y="5010626"/>
            <a:ext cx="3906917" cy="1088708"/>
          </a:xfrm>
          <a:prstGeom prst="rect">
            <a:avLst/>
          </a:prstGeom>
          <a:noFill/>
          <a:ln/>
        </p:spPr>
        <p:txBody>
          <a:bodyPr wrap="square" lIns="0" tIns="0" rIns="0" bIns="0" rtlCol="0" anchor="t"/>
          <a:lstStyle/>
          <a:p>
            <a:pPr marL="342900" indent="-342900" algn="r" rtl="1">
              <a:lnSpc>
                <a:spcPts val="2850"/>
              </a:lnSpc>
              <a:buSzPct val="100000"/>
              <a:buChar char="•"/>
            </a:pPr>
            <a:r>
              <a:rPr lang="en-US" sz="1750" dirty="0">
                <a:solidFill>
                  <a:srgbClr val="D6D9D7"/>
                </a:solidFill>
                <a:latin typeface="Inter" pitchFamily="34" charset="0"/>
                <a:ea typeface="Inter" pitchFamily="34" charset="-122"/>
                <a:cs typeface="B Zar" panose="00000400000000000000" pitchFamily="2" charset="-78"/>
              </a:rPr>
              <a:t>مصرف‌کنندگان منظم نان کامل معمولاً وزن سالم‌تری دارند و چربی شکمی کمتری انباشته می‌کنند.</a:t>
            </a:r>
            <a:endParaRPr lang="en-US" sz="1750" dirty="0">
              <a:cs typeface="B Zar" panose="00000400000000000000" pitchFamily="2" charset="-78"/>
            </a:endParaRPr>
          </a:p>
        </p:txBody>
      </p:sp>
      <p:sp>
        <p:nvSpPr>
          <p:cNvPr id="7" name="Text 4"/>
          <p:cNvSpPr/>
          <p:nvPr/>
        </p:nvSpPr>
        <p:spPr>
          <a:xfrm>
            <a:off x="793790" y="6178629"/>
            <a:ext cx="3906917" cy="1088708"/>
          </a:xfrm>
          <a:prstGeom prst="rect">
            <a:avLst/>
          </a:prstGeom>
          <a:noFill/>
          <a:ln/>
        </p:spPr>
        <p:txBody>
          <a:bodyPr wrap="square" lIns="0" tIns="0" rIns="0" bIns="0" rtlCol="0" anchor="t"/>
          <a:lstStyle/>
          <a:p>
            <a:pPr marL="342900" indent="-342900" algn="r" rtl="1">
              <a:lnSpc>
                <a:spcPts val="2850"/>
              </a:lnSpc>
              <a:buSzPct val="100000"/>
              <a:buChar char="•"/>
            </a:pPr>
            <a:r>
              <a:rPr lang="en-US" sz="1750" dirty="0">
                <a:solidFill>
                  <a:srgbClr val="D6D9D7"/>
                </a:solidFill>
                <a:latin typeface="Inter" pitchFamily="34" charset="0"/>
                <a:ea typeface="Inter" pitchFamily="34" charset="-122"/>
                <a:cs typeface="B Zar" panose="00000400000000000000" pitchFamily="2" charset="-78"/>
              </a:rPr>
              <a:t>به کنترل اشتها کمک کرده و خطر چاقی را کاهش می‌دهد، که این خود قدمی مهم در جهت سلامتی پایدار است.</a:t>
            </a:r>
            <a:endParaRPr lang="en-US" sz="1750" dirty="0">
              <a:cs typeface="B Zar" panose="00000400000000000000" pitchFamily="2" charset="-78"/>
            </a:endParaRPr>
          </a:p>
        </p:txBody>
      </p:sp>
      <p:pic>
        <p:nvPicPr>
          <p:cNvPr id="10" name="Picture 9"/>
          <p:cNvPicPr>
            <a:picLocks noChangeAspect="1"/>
          </p:cNvPicPr>
          <p:nvPr/>
        </p:nvPicPr>
        <p:blipFill>
          <a:blip r:embed="rId4"/>
          <a:stretch>
            <a:fillRect/>
          </a:stretch>
        </p:blipFill>
        <p:spPr>
          <a:xfrm>
            <a:off x="5494496" y="3818942"/>
            <a:ext cx="2933700" cy="1562100"/>
          </a:xfrm>
          <a:prstGeom prst="rect">
            <a:avLst/>
          </a:prstGeom>
        </p:spPr>
      </p:pic>
    </p:spTree>
    <p:extLst>
      <p:ext uri="{BB962C8B-B14F-4D97-AF65-F5344CB8AC3E}">
        <p14:creationId xmlns:p14="http://schemas.microsoft.com/office/powerpoint/2010/main" val="626002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76580" y="787837"/>
            <a:ext cx="7860030" cy="708779"/>
          </a:xfrm>
          <a:prstGeom prst="rect">
            <a:avLst/>
          </a:prstGeom>
          <a:noFill/>
          <a:ln/>
        </p:spPr>
        <p:txBody>
          <a:bodyPr wrap="none" lIns="0" tIns="0" rIns="0" bIns="0" rtlCol="0" anchor="t"/>
          <a:lstStyle/>
          <a:p>
            <a:pPr marL="0" indent="0" algn="r" rtl="1">
              <a:lnSpc>
                <a:spcPts val="5550"/>
              </a:lnSpc>
              <a:buNone/>
            </a:pPr>
            <a:r>
              <a:rPr lang="en-US" sz="4450" dirty="0">
                <a:solidFill>
                  <a:srgbClr val="F7F7F8"/>
                </a:solidFill>
                <a:latin typeface="DM Sans Medium" pitchFamily="34" charset="0"/>
                <a:ea typeface="DM Sans Medium" pitchFamily="34" charset="-122"/>
                <a:cs typeface="B Titr" panose="00000700000000000000" pitchFamily="2" charset="-78"/>
              </a:rPr>
              <a:t>کنترل قند خون و پیشگیری از دیابت</a:t>
            </a:r>
            <a:endParaRPr lang="en-US" sz="4450" dirty="0">
              <a:cs typeface="B Titr" panose="00000700000000000000" pitchFamily="2" charset="-78"/>
            </a:endParaRPr>
          </a:p>
        </p:txBody>
      </p:sp>
      <p:sp>
        <p:nvSpPr>
          <p:cNvPr id="3" name="Text 1"/>
          <p:cNvSpPr/>
          <p:nvPr/>
        </p:nvSpPr>
        <p:spPr>
          <a:xfrm>
            <a:off x="793790" y="1950244"/>
            <a:ext cx="13042821" cy="362903"/>
          </a:xfrm>
          <a:prstGeom prst="rect">
            <a:avLst/>
          </a:prstGeom>
          <a:noFill/>
          <a:ln/>
        </p:spPr>
        <p:txBody>
          <a:bodyPr wrap="none" lIns="0" tIns="0" rIns="0" bIns="0" rtlCol="0" anchor="t"/>
          <a:lstStyle/>
          <a:p>
            <a:pPr marL="0" indent="0" algn="r" rtl="1">
              <a:lnSpc>
                <a:spcPts val="2850"/>
              </a:lnSpc>
              <a:buNone/>
            </a:pPr>
            <a:r>
              <a:rPr lang="en-US" sz="2000" dirty="0">
                <a:solidFill>
                  <a:srgbClr val="D6D9D7"/>
                </a:solidFill>
                <a:latin typeface="Inter" pitchFamily="34" charset="0"/>
                <a:ea typeface="Inter" pitchFamily="34" charset="-122"/>
                <a:cs typeface="B Zar" panose="00000400000000000000" pitchFamily="2" charset="-78"/>
              </a:rPr>
              <a:t>نان کامل به دلیل ساختار پیچیده‌اش، تاثیر مثبتی بر تنظیم سطح قند خون دارد و می‌تواند در پیشگیری از دیابت نوع 2 موثر باشد.</a:t>
            </a:r>
            <a:endParaRPr lang="en-US" sz="2000" dirty="0">
              <a:cs typeface="B Zar" panose="00000400000000000000" pitchFamily="2" charset="-78"/>
            </a:endParaRPr>
          </a:p>
        </p:txBody>
      </p:sp>
      <p:sp>
        <p:nvSpPr>
          <p:cNvPr id="4" name="Shape 2"/>
          <p:cNvSpPr/>
          <p:nvPr/>
        </p:nvSpPr>
        <p:spPr>
          <a:xfrm>
            <a:off x="11662886" y="2568297"/>
            <a:ext cx="2173724" cy="1306949"/>
          </a:xfrm>
          <a:prstGeom prst="roundRect">
            <a:avLst>
              <a:gd name="adj" fmla="val 2603"/>
            </a:avLst>
          </a:prstGeom>
          <a:solidFill>
            <a:srgbClr val="4C5052"/>
          </a:solidFill>
          <a:ln/>
        </p:spPr>
      </p:sp>
      <p:sp>
        <p:nvSpPr>
          <p:cNvPr id="6" name="Text 3"/>
          <p:cNvSpPr/>
          <p:nvPr/>
        </p:nvSpPr>
        <p:spPr>
          <a:xfrm>
            <a:off x="8600837" y="2795111"/>
            <a:ext cx="2835235" cy="354330"/>
          </a:xfrm>
          <a:prstGeom prst="rect">
            <a:avLst/>
          </a:prstGeom>
          <a:noFill/>
          <a:ln/>
        </p:spPr>
        <p:txBody>
          <a:bodyPr wrap="none" lIns="0" tIns="0" rIns="0" bIns="0" rtlCol="0" anchor="t"/>
          <a:lstStyle/>
          <a:p>
            <a:pPr marL="0" indent="0" algn="r" rtl="1">
              <a:lnSpc>
                <a:spcPts val="2750"/>
              </a:lnSpc>
              <a:buNone/>
            </a:pPr>
            <a:r>
              <a:rPr lang="en-US" sz="2200" dirty="0">
                <a:solidFill>
                  <a:srgbClr val="00B050"/>
                </a:solidFill>
                <a:latin typeface="DM Sans Medium" pitchFamily="34" charset="0"/>
                <a:ea typeface="DM Sans Medium" pitchFamily="34" charset="-122"/>
                <a:cs typeface="B Titr" panose="00000700000000000000" pitchFamily="2" charset="-78"/>
              </a:rPr>
              <a:t>افزایش تدریجی قند خون</a:t>
            </a:r>
            <a:endParaRPr lang="en-US" sz="2200" dirty="0">
              <a:solidFill>
                <a:srgbClr val="00B050"/>
              </a:solidFill>
              <a:cs typeface="B Titr" panose="00000700000000000000" pitchFamily="2" charset="-78"/>
            </a:endParaRPr>
          </a:p>
        </p:txBody>
      </p:sp>
      <p:sp>
        <p:nvSpPr>
          <p:cNvPr id="7" name="Text 4"/>
          <p:cNvSpPr/>
          <p:nvPr/>
        </p:nvSpPr>
        <p:spPr>
          <a:xfrm>
            <a:off x="2430780" y="3285530"/>
            <a:ext cx="9005292" cy="362903"/>
          </a:xfrm>
          <a:prstGeom prst="rect">
            <a:avLst/>
          </a:prstGeom>
          <a:noFill/>
          <a:ln/>
        </p:spPr>
        <p:txBody>
          <a:bodyPr wrap="none" lIns="0" tIns="0" rIns="0" bIns="0" rtlCol="0" anchor="t"/>
          <a:lstStyle/>
          <a:p>
            <a:pPr marL="0" indent="0" algn="r" rtl="1">
              <a:lnSpc>
                <a:spcPts val="2850"/>
              </a:lnSpc>
              <a:buNone/>
            </a:pPr>
            <a:r>
              <a:rPr lang="en-US" sz="1750" dirty="0">
                <a:solidFill>
                  <a:srgbClr val="D6D9D7"/>
                </a:solidFill>
                <a:latin typeface="Inter" pitchFamily="34" charset="0"/>
                <a:ea typeface="Inter" pitchFamily="34" charset="-122"/>
                <a:cs typeface="B Zar" panose="00000400000000000000" pitchFamily="2" charset="-78"/>
              </a:rPr>
              <a:t>نان گندم کامل قند خون را آهسته‌تر از نان سفید بالا می‌برد و از جهش‌های ناگهانی قند جلوگیری می‌کند.</a:t>
            </a:r>
            <a:endParaRPr lang="en-US" sz="1750" dirty="0">
              <a:cs typeface="B Zar" panose="00000400000000000000" pitchFamily="2" charset="-78"/>
            </a:endParaRPr>
          </a:p>
        </p:txBody>
      </p:sp>
      <p:sp>
        <p:nvSpPr>
          <p:cNvPr id="8" name="Shape 5"/>
          <p:cNvSpPr/>
          <p:nvPr/>
        </p:nvSpPr>
        <p:spPr>
          <a:xfrm>
            <a:off x="907137" y="3860006"/>
            <a:ext cx="10642402" cy="15240"/>
          </a:xfrm>
          <a:prstGeom prst="roundRect">
            <a:avLst>
              <a:gd name="adj" fmla="val 223256"/>
            </a:avLst>
          </a:prstGeom>
          <a:solidFill>
            <a:srgbClr val="65696B"/>
          </a:solidFill>
          <a:ln/>
        </p:spPr>
      </p:sp>
      <p:sp>
        <p:nvSpPr>
          <p:cNvPr id="9" name="Shape 6"/>
          <p:cNvSpPr/>
          <p:nvPr/>
        </p:nvSpPr>
        <p:spPr>
          <a:xfrm>
            <a:off x="9489043" y="3988594"/>
            <a:ext cx="4347567" cy="1669852"/>
          </a:xfrm>
          <a:prstGeom prst="roundRect">
            <a:avLst>
              <a:gd name="adj" fmla="val 2038"/>
            </a:avLst>
          </a:prstGeom>
          <a:solidFill>
            <a:srgbClr val="4C5052"/>
          </a:solidFill>
          <a:ln/>
        </p:spPr>
      </p:sp>
      <p:sp>
        <p:nvSpPr>
          <p:cNvPr id="11" name="Text 7"/>
          <p:cNvSpPr/>
          <p:nvPr/>
        </p:nvSpPr>
        <p:spPr>
          <a:xfrm>
            <a:off x="6426994" y="4215408"/>
            <a:ext cx="2835235" cy="354330"/>
          </a:xfrm>
          <a:prstGeom prst="rect">
            <a:avLst/>
          </a:prstGeom>
          <a:noFill/>
          <a:ln/>
        </p:spPr>
        <p:txBody>
          <a:bodyPr wrap="none" lIns="0" tIns="0" rIns="0" bIns="0" rtlCol="0" anchor="t"/>
          <a:lstStyle/>
          <a:p>
            <a:pPr marL="0" indent="0" algn="r" rtl="1">
              <a:lnSpc>
                <a:spcPts val="2750"/>
              </a:lnSpc>
              <a:buNone/>
            </a:pPr>
            <a:r>
              <a:rPr lang="en-US" sz="2200" dirty="0">
                <a:solidFill>
                  <a:srgbClr val="00B050"/>
                </a:solidFill>
                <a:latin typeface="DM Sans Medium" pitchFamily="34" charset="0"/>
                <a:ea typeface="DM Sans Medium" pitchFamily="34" charset="-122"/>
                <a:cs typeface="B Titr" panose="00000700000000000000" pitchFamily="2" charset="-78"/>
              </a:rPr>
              <a:t>کاهش خطر دیابت نوع 2</a:t>
            </a:r>
            <a:endParaRPr lang="en-US" sz="2200" dirty="0">
              <a:solidFill>
                <a:srgbClr val="00B050"/>
              </a:solidFill>
              <a:cs typeface="B Titr" panose="00000700000000000000" pitchFamily="2" charset="-78"/>
            </a:endParaRPr>
          </a:p>
        </p:txBody>
      </p:sp>
      <p:sp>
        <p:nvSpPr>
          <p:cNvPr id="12" name="Text 8"/>
          <p:cNvSpPr/>
          <p:nvPr/>
        </p:nvSpPr>
        <p:spPr>
          <a:xfrm>
            <a:off x="1020604" y="4705826"/>
            <a:ext cx="8241625" cy="725805"/>
          </a:xfrm>
          <a:prstGeom prst="rect">
            <a:avLst/>
          </a:prstGeom>
          <a:noFill/>
          <a:ln/>
        </p:spPr>
        <p:txBody>
          <a:bodyPr wrap="square" lIns="0" tIns="0" rIns="0" bIns="0" rtlCol="0" anchor="t"/>
          <a:lstStyle/>
          <a:p>
            <a:pPr marL="0" indent="0" algn="r" rtl="1">
              <a:lnSpc>
                <a:spcPts val="2850"/>
              </a:lnSpc>
              <a:buNone/>
            </a:pPr>
            <a:r>
              <a:rPr lang="en-US" sz="1750" dirty="0">
                <a:solidFill>
                  <a:srgbClr val="D6D9D7"/>
                </a:solidFill>
                <a:latin typeface="Inter" pitchFamily="34" charset="0"/>
                <a:ea typeface="Inter" pitchFamily="34" charset="-122"/>
                <a:cs typeface="B Zar" panose="00000400000000000000" pitchFamily="2" charset="-78"/>
              </a:rPr>
              <a:t>به تنظیم سطح گلوکز کمک کرده و خطر ابتلا به دیابت نوع 2 را به طور قابل توجهی کاهش می‌دهد.</a:t>
            </a:r>
            <a:endParaRPr lang="en-US" sz="1750" dirty="0">
              <a:cs typeface="B Zar" panose="00000400000000000000" pitchFamily="2" charset="-78"/>
            </a:endParaRPr>
          </a:p>
        </p:txBody>
      </p:sp>
      <p:sp>
        <p:nvSpPr>
          <p:cNvPr id="13" name="Shape 9"/>
          <p:cNvSpPr/>
          <p:nvPr/>
        </p:nvSpPr>
        <p:spPr>
          <a:xfrm>
            <a:off x="907137" y="5643205"/>
            <a:ext cx="8468558" cy="15240"/>
          </a:xfrm>
          <a:prstGeom prst="roundRect">
            <a:avLst>
              <a:gd name="adj" fmla="val 223256"/>
            </a:avLst>
          </a:prstGeom>
          <a:solidFill>
            <a:srgbClr val="65696B"/>
          </a:solidFill>
          <a:ln/>
        </p:spPr>
      </p:sp>
      <p:sp>
        <p:nvSpPr>
          <p:cNvPr id="16" name="Text 11"/>
          <p:cNvSpPr/>
          <p:nvPr/>
        </p:nvSpPr>
        <p:spPr>
          <a:xfrm>
            <a:off x="7737276" y="5907881"/>
            <a:ext cx="3049905" cy="354330"/>
          </a:xfrm>
          <a:prstGeom prst="rect">
            <a:avLst/>
          </a:prstGeom>
          <a:noFill/>
          <a:ln/>
        </p:spPr>
        <p:txBody>
          <a:bodyPr wrap="none" lIns="0" tIns="0" rIns="0" bIns="0" rtlCol="0" anchor="t"/>
          <a:lstStyle/>
          <a:p>
            <a:pPr marL="0" indent="0" algn="r" rtl="1">
              <a:lnSpc>
                <a:spcPts val="2750"/>
              </a:lnSpc>
              <a:buNone/>
            </a:pPr>
            <a:r>
              <a:rPr lang="en-US" sz="2200" dirty="0">
                <a:solidFill>
                  <a:srgbClr val="00B050"/>
                </a:solidFill>
                <a:latin typeface="DM Sans Medium" pitchFamily="34" charset="0"/>
                <a:ea typeface="DM Sans Medium" pitchFamily="34" charset="-122"/>
                <a:cs typeface="B Titr" panose="00000700000000000000" pitchFamily="2" charset="-78"/>
              </a:rPr>
              <a:t>بهبود حساسیت به انسولین</a:t>
            </a:r>
            <a:endParaRPr lang="en-US" sz="2200" dirty="0">
              <a:solidFill>
                <a:srgbClr val="00B050"/>
              </a:solidFill>
              <a:cs typeface="B Titr" panose="00000700000000000000" pitchFamily="2" charset="-78"/>
            </a:endParaRPr>
          </a:p>
        </p:txBody>
      </p:sp>
      <p:sp>
        <p:nvSpPr>
          <p:cNvPr id="17" name="Text 12"/>
          <p:cNvSpPr/>
          <p:nvPr/>
        </p:nvSpPr>
        <p:spPr>
          <a:xfrm>
            <a:off x="5368290" y="6374895"/>
            <a:ext cx="6067782" cy="725805"/>
          </a:xfrm>
          <a:prstGeom prst="rect">
            <a:avLst/>
          </a:prstGeom>
          <a:noFill/>
          <a:ln/>
        </p:spPr>
        <p:txBody>
          <a:bodyPr wrap="square" lIns="0" tIns="0" rIns="0" bIns="0" rtlCol="0" anchor="t"/>
          <a:lstStyle/>
          <a:p>
            <a:pPr marL="0" indent="0" algn="r" rtl="1">
              <a:lnSpc>
                <a:spcPts val="2850"/>
              </a:lnSpc>
              <a:buNone/>
            </a:pPr>
            <a:r>
              <a:rPr lang="en-US" sz="1750" dirty="0">
                <a:solidFill>
                  <a:srgbClr val="D6D9D7"/>
                </a:solidFill>
                <a:latin typeface="Inter" pitchFamily="34" charset="0"/>
                <a:ea typeface="Inter" pitchFamily="34" charset="-122"/>
                <a:cs typeface="B Zar" panose="00000400000000000000" pitchFamily="2" charset="-78"/>
              </a:rPr>
              <a:t>حاوی منیزیم و فیبر است که حساسیت به انسولین را بهبود بخشیده و عملکرد متابولیکی بدن را بهینه می‌کند.</a:t>
            </a:r>
            <a:endParaRPr lang="en-US" sz="1750" dirty="0">
              <a:cs typeface="B Zar" panose="00000400000000000000" pitchFamily="2" charset="-78"/>
            </a:endParaRPr>
          </a:p>
        </p:txBody>
      </p:sp>
      <p:pic>
        <p:nvPicPr>
          <p:cNvPr id="19" name="Picture 18"/>
          <p:cNvPicPr>
            <a:picLocks noChangeAspect="1"/>
          </p:cNvPicPr>
          <p:nvPr/>
        </p:nvPicPr>
        <p:blipFill>
          <a:blip r:embed="rId3"/>
          <a:stretch>
            <a:fillRect/>
          </a:stretch>
        </p:blipFill>
        <p:spPr>
          <a:xfrm>
            <a:off x="11662886" y="2413490"/>
            <a:ext cx="2173725" cy="1446516"/>
          </a:xfrm>
          <a:prstGeom prst="rect">
            <a:avLst/>
          </a:prstGeom>
        </p:spPr>
      </p:pic>
      <p:pic>
        <p:nvPicPr>
          <p:cNvPr id="21" name="Picture 20"/>
          <p:cNvPicPr>
            <a:picLocks noChangeAspect="1"/>
          </p:cNvPicPr>
          <p:nvPr/>
        </p:nvPicPr>
        <p:blipFill>
          <a:blip r:embed="rId4"/>
          <a:stretch>
            <a:fillRect/>
          </a:stretch>
        </p:blipFill>
        <p:spPr>
          <a:xfrm>
            <a:off x="9489102" y="3973354"/>
            <a:ext cx="4347568" cy="1677472"/>
          </a:xfrm>
          <a:prstGeom prst="rect">
            <a:avLst/>
          </a:prstGeom>
        </p:spPr>
      </p:pic>
      <p:pic>
        <p:nvPicPr>
          <p:cNvPr id="23" name="Picture 22"/>
          <p:cNvPicPr>
            <a:picLocks noChangeAspect="1"/>
          </p:cNvPicPr>
          <p:nvPr/>
        </p:nvPicPr>
        <p:blipFill>
          <a:blip r:embed="rId5"/>
          <a:stretch>
            <a:fillRect/>
          </a:stretch>
        </p:blipFill>
        <p:spPr>
          <a:xfrm>
            <a:off x="11662886" y="6489025"/>
            <a:ext cx="2828925" cy="1655772"/>
          </a:xfrm>
          <a:prstGeom prst="rect">
            <a:avLst/>
          </a:prstGeom>
        </p:spPr>
      </p:pic>
    </p:spTree>
    <p:extLst>
      <p:ext uri="{BB962C8B-B14F-4D97-AF65-F5344CB8AC3E}">
        <p14:creationId xmlns:p14="http://schemas.microsoft.com/office/powerpoint/2010/main" val="536182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8716923" y="473750"/>
            <a:ext cx="5310426" cy="538401"/>
          </a:xfrm>
          <a:prstGeom prst="rect">
            <a:avLst/>
          </a:prstGeom>
          <a:noFill/>
          <a:ln/>
        </p:spPr>
        <p:txBody>
          <a:bodyPr wrap="none" lIns="0" tIns="0" rIns="0" bIns="0" rtlCol="0" anchor="t"/>
          <a:lstStyle/>
          <a:p>
            <a:pPr marL="0" indent="0" algn="r" rtl="1">
              <a:lnSpc>
                <a:spcPts val="4200"/>
              </a:lnSpc>
              <a:buNone/>
            </a:pPr>
            <a:r>
              <a:rPr lang="en-US" sz="3350" dirty="0">
                <a:solidFill>
                  <a:srgbClr val="F7F7F8"/>
                </a:solidFill>
                <a:latin typeface="DM Sans Medium" pitchFamily="34" charset="0"/>
                <a:ea typeface="DM Sans Medium" pitchFamily="34" charset="-122"/>
                <a:cs typeface="B Titr" panose="00000700000000000000" pitchFamily="2" charset="-78"/>
              </a:rPr>
              <a:t>سیستم ایمنی و سلامت تنفسی</a:t>
            </a:r>
            <a:endParaRPr lang="en-US" sz="3350" dirty="0">
              <a:cs typeface="B Titr" panose="00000700000000000000" pitchFamily="2" charset="-78"/>
            </a:endParaRPr>
          </a:p>
        </p:txBody>
      </p:sp>
      <p:sp>
        <p:nvSpPr>
          <p:cNvPr id="3" name="Text 1"/>
          <p:cNvSpPr/>
          <p:nvPr/>
        </p:nvSpPr>
        <p:spPr>
          <a:xfrm>
            <a:off x="603052" y="1356717"/>
            <a:ext cx="13424297" cy="275630"/>
          </a:xfrm>
          <a:prstGeom prst="rect">
            <a:avLst/>
          </a:prstGeom>
          <a:noFill/>
          <a:ln/>
        </p:spPr>
        <p:txBody>
          <a:bodyPr wrap="none" lIns="0" tIns="0" rIns="0" bIns="0" rtlCol="0" anchor="t"/>
          <a:lstStyle/>
          <a:p>
            <a:pPr marL="0" indent="0" algn="r" rtl="1">
              <a:lnSpc>
                <a:spcPts val="2150"/>
              </a:lnSpc>
              <a:buNone/>
            </a:pPr>
            <a:r>
              <a:rPr lang="en-US" sz="2000" dirty="0">
                <a:solidFill>
                  <a:srgbClr val="D6D9D7"/>
                </a:solidFill>
                <a:latin typeface="Inter" pitchFamily="34" charset="0"/>
                <a:ea typeface="Inter" pitchFamily="34" charset="-122"/>
                <a:cs typeface="B Zar" panose="00000400000000000000" pitchFamily="2" charset="-78"/>
              </a:rPr>
              <a:t>نان کامل نه تنها به سلامت دستگاه گوارش کمک می‌کند، بلکه با تقویت سیستم ایمنی و بهبود سلامت تنفسی، نقش مهمی در ارتقای کلی سلامت بدن ایفا می‌کند.</a:t>
            </a:r>
            <a:endParaRPr lang="en-US" sz="2000" dirty="0">
              <a:cs typeface="B Zar" panose="00000400000000000000" pitchFamily="2" charset="-78"/>
            </a:endParaRPr>
          </a:p>
        </p:txBody>
      </p:sp>
      <p:sp>
        <p:nvSpPr>
          <p:cNvPr id="4" name="Text 2"/>
          <p:cNvSpPr/>
          <p:nvPr/>
        </p:nvSpPr>
        <p:spPr>
          <a:xfrm>
            <a:off x="4951333" y="1998464"/>
            <a:ext cx="2153722" cy="269200"/>
          </a:xfrm>
          <a:prstGeom prst="rect">
            <a:avLst/>
          </a:prstGeom>
          <a:noFill/>
          <a:ln/>
        </p:spPr>
        <p:txBody>
          <a:bodyPr wrap="none" lIns="0" tIns="0" rIns="0" bIns="0" rtlCol="0" anchor="t"/>
          <a:lstStyle/>
          <a:p>
            <a:pPr marL="0" indent="0" algn="r" rtl="1">
              <a:lnSpc>
                <a:spcPts val="2100"/>
              </a:lnSpc>
              <a:buNone/>
            </a:pPr>
            <a:r>
              <a:rPr lang="en-US" b="1" dirty="0">
                <a:solidFill>
                  <a:srgbClr val="00B050"/>
                </a:solidFill>
                <a:latin typeface="DM Sans Medium" pitchFamily="34" charset="0"/>
                <a:ea typeface="DM Sans Medium" pitchFamily="34" charset="-122"/>
                <a:cs typeface="B Zar" panose="00000400000000000000" pitchFamily="2" charset="-78"/>
              </a:rPr>
              <a:t>تقویت سیستم ایمنی</a:t>
            </a:r>
            <a:endParaRPr lang="en-US" b="1" dirty="0">
              <a:solidFill>
                <a:srgbClr val="00B050"/>
              </a:solidFill>
              <a:cs typeface="B Zar" panose="00000400000000000000" pitchFamily="2" charset="-78"/>
            </a:endParaRPr>
          </a:p>
        </p:txBody>
      </p:sp>
      <p:sp>
        <p:nvSpPr>
          <p:cNvPr id="5" name="Text 3"/>
          <p:cNvSpPr/>
          <p:nvPr/>
        </p:nvSpPr>
        <p:spPr>
          <a:xfrm>
            <a:off x="603052" y="2439948"/>
            <a:ext cx="6502003" cy="551259"/>
          </a:xfrm>
          <a:prstGeom prst="rect">
            <a:avLst/>
          </a:prstGeom>
          <a:noFill/>
          <a:ln/>
        </p:spPr>
        <p:txBody>
          <a:bodyPr wrap="square" lIns="0" tIns="0" rIns="0" bIns="0" rtlCol="0" anchor="t"/>
          <a:lstStyle/>
          <a:p>
            <a:pPr marL="342900" indent="-342900" algn="r" rtl="1">
              <a:lnSpc>
                <a:spcPts val="2150"/>
              </a:lnSpc>
              <a:buSzPct val="100000"/>
              <a:buChar char="•"/>
            </a:pPr>
            <a:r>
              <a:rPr lang="en-US" dirty="0">
                <a:solidFill>
                  <a:srgbClr val="D6D9D7"/>
                </a:solidFill>
                <a:latin typeface="Inter" pitchFamily="34" charset="0"/>
                <a:ea typeface="Inter" pitchFamily="34" charset="-122"/>
                <a:cs typeface="B Zar" panose="00000400000000000000" pitchFamily="2" charset="-78"/>
              </a:rPr>
              <a:t>از باکتری‌های مفید روده حمایت می‌کند که به نوبه خود سیستم ایمنی را تقویت کرده و بدن را در برابر بیماری‌ها مقاوم‌تر می‌سازد.</a:t>
            </a:r>
            <a:endParaRPr lang="en-US" dirty="0">
              <a:cs typeface="B Zar" panose="00000400000000000000" pitchFamily="2" charset="-78"/>
            </a:endParaRPr>
          </a:p>
        </p:txBody>
      </p:sp>
      <p:sp>
        <p:nvSpPr>
          <p:cNvPr id="6" name="Text 4"/>
          <p:cNvSpPr/>
          <p:nvPr/>
        </p:nvSpPr>
        <p:spPr>
          <a:xfrm>
            <a:off x="603052" y="3051453"/>
            <a:ext cx="6502003" cy="275630"/>
          </a:xfrm>
          <a:prstGeom prst="rect">
            <a:avLst/>
          </a:prstGeom>
          <a:noFill/>
          <a:ln/>
        </p:spPr>
        <p:txBody>
          <a:bodyPr wrap="none" lIns="0" tIns="0" rIns="0" bIns="0" rtlCol="0" anchor="t"/>
          <a:lstStyle/>
          <a:p>
            <a:pPr marL="342900" indent="-342900" algn="r" rtl="1">
              <a:lnSpc>
                <a:spcPts val="2150"/>
              </a:lnSpc>
              <a:buSzPct val="100000"/>
              <a:buChar char="•"/>
            </a:pPr>
            <a:r>
              <a:rPr lang="en-US" dirty="0">
                <a:solidFill>
                  <a:srgbClr val="D6D9D7"/>
                </a:solidFill>
                <a:latin typeface="Inter" pitchFamily="34" charset="0"/>
                <a:ea typeface="Inter" pitchFamily="34" charset="-122"/>
                <a:cs typeface="B Zar" panose="00000400000000000000" pitchFamily="2" charset="-78"/>
              </a:rPr>
              <a:t>خطر ابتلا به مشکلات تنفسی مانند آسم و آلرژی را کاهش می‌دهد.</a:t>
            </a:r>
            <a:endParaRPr lang="en-US" dirty="0">
              <a:cs typeface="B Zar" panose="00000400000000000000" pitchFamily="2" charset="-78"/>
            </a:endParaRPr>
          </a:p>
        </p:txBody>
      </p:sp>
      <p:sp>
        <p:nvSpPr>
          <p:cNvPr id="7" name="Text 5"/>
          <p:cNvSpPr/>
          <p:nvPr/>
        </p:nvSpPr>
        <p:spPr>
          <a:xfrm>
            <a:off x="4951333" y="3499366"/>
            <a:ext cx="2153722" cy="269200"/>
          </a:xfrm>
          <a:prstGeom prst="rect">
            <a:avLst/>
          </a:prstGeom>
          <a:noFill/>
          <a:ln/>
        </p:spPr>
        <p:txBody>
          <a:bodyPr wrap="none" lIns="0" tIns="0" rIns="0" bIns="0" rtlCol="0" anchor="t"/>
          <a:lstStyle/>
          <a:p>
            <a:pPr marL="0" indent="0" algn="r" rtl="1">
              <a:lnSpc>
                <a:spcPts val="2100"/>
              </a:lnSpc>
              <a:buNone/>
            </a:pPr>
            <a:r>
              <a:rPr lang="en-US" b="1" dirty="0">
                <a:solidFill>
                  <a:srgbClr val="00B050"/>
                </a:solidFill>
                <a:latin typeface="DM Sans Medium" pitchFamily="34" charset="0"/>
                <a:ea typeface="DM Sans Medium" pitchFamily="34" charset="-122"/>
                <a:cs typeface="B Zar" panose="00000400000000000000" pitchFamily="2" charset="-78"/>
              </a:rPr>
              <a:t>رشد و توسعه</a:t>
            </a:r>
            <a:endParaRPr lang="en-US" b="1" dirty="0">
              <a:solidFill>
                <a:srgbClr val="00B050"/>
              </a:solidFill>
              <a:cs typeface="B Zar" panose="00000400000000000000" pitchFamily="2" charset="-78"/>
            </a:endParaRPr>
          </a:p>
        </p:txBody>
      </p:sp>
      <p:sp>
        <p:nvSpPr>
          <p:cNvPr id="8" name="Text 6"/>
          <p:cNvSpPr/>
          <p:nvPr/>
        </p:nvSpPr>
        <p:spPr>
          <a:xfrm>
            <a:off x="603052" y="3940850"/>
            <a:ext cx="6502003" cy="551259"/>
          </a:xfrm>
          <a:prstGeom prst="rect">
            <a:avLst/>
          </a:prstGeom>
          <a:noFill/>
          <a:ln/>
        </p:spPr>
        <p:txBody>
          <a:bodyPr wrap="square" lIns="0" tIns="0" rIns="0" bIns="0" rtlCol="0" anchor="t"/>
          <a:lstStyle/>
          <a:p>
            <a:pPr marL="342900" indent="-342900" algn="r" rtl="1">
              <a:lnSpc>
                <a:spcPts val="2150"/>
              </a:lnSpc>
              <a:buSzPct val="100000"/>
              <a:buChar char="•"/>
            </a:pPr>
            <a:r>
              <a:rPr lang="en-US" dirty="0">
                <a:solidFill>
                  <a:srgbClr val="D6D9D7"/>
                </a:solidFill>
                <a:latin typeface="Inter" pitchFamily="34" charset="0"/>
                <a:ea typeface="Inter" pitchFamily="34" charset="-122"/>
                <a:cs typeface="B Zar" panose="00000400000000000000" pitchFamily="2" charset="-78"/>
              </a:rPr>
              <a:t>مواد مغذی مانند آهن و فولات در نان کامل به رشد و تکامل جسمی و ذهنی، به ویژه در کودکان، کمک می‌کند.</a:t>
            </a:r>
            <a:endParaRPr lang="en-US" dirty="0">
              <a:cs typeface="B Zar" panose="00000400000000000000" pitchFamily="2" charset="-78"/>
            </a:endParaRPr>
          </a:p>
        </p:txBody>
      </p:sp>
      <p:pic>
        <p:nvPicPr>
          <p:cNvPr id="9" name="Image 0" descr="preencoded.png"/>
          <p:cNvPicPr>
            <a:picLocks noChangeAspect="1"/>
          </p:cNvPicPr>
          <p:nvPr/>
        </p:nvPicPr>
        <p:blipFill>
          <a:blip r:embed="rId3"/>
          <a:stretch>
            <a:fillRect/>
          </a:stretch>
        </p:blipFill>
        <p:spPr>
          <a:xfrm>
            <a:off x="8121134" y="1727597"/>
            <a:ext cx="6502003" cy="6502003"/>
          </a:xfrm>
          <a:prstGeom prst="rect">
            <a:avLst/>
          </a:prstGeom>
        </p:spPr>
      </p:pic>
    </p:spTree>
    <p:extLst>
      <p:ext uri="{BB962C8B-B14F-4D97-AF65-F5344CB8AC3E}">
        <p14:creationId xmlns:p14="http://schemas.microsoft.com/office/powerpoint/2010/main" val="2103462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721888"/>
          </a:xfrm>
          <a:prstGeom prst="rect">
            <a:avLst/>
          </a:prstGeom>
        </p:spPr>
      </p:pic>
      <p:sp>
        <p:nvSpPr>
          <p:cNvPr id="3" name="Text 0"/>
          <p:cNvSpPr/>
          <p:nvPr/>
        </p:nvSpPr>
        <p:spPr>
          <a:xfrm>
            <a:off x="8424505" y="3495318"/>
            <a:ext cx="5443776" cy="680442"/>
          </a:xfrm>
          <a:prstGeom prst="rect">
            <a:avLst/>
          </a:prstGeom>
          <a:noFill/>
          <a:ln/>
        </p:spPr>
        <p:txBody>
          <a:bodyPr wrap="none" lIns="0" tIns="0" rIns="0" bIns="0" rtlCol="0" anchor="t"/>
          <a:lstStyle/>
          <a:p>
            <a:pPr marL="0" indent="0" algn="r" rtl="1">
              <a:lnSpc>
                <a:spcPts val="5350"/>
              </a:lnSpc>
              <a:buNone/>
            </a:pPr>
            <a:r>
              <a:rPr lang="en-US" sz="4250" dirty="0">
                <a:solidFill>
                  <a:srgbClr val="F7F7F8"/>
                </a:solidFill>
                <a:latin typeface="DM Sans Medium" pitchFamily="34" charset="0"/>
                <a:ea typeface="DM Sans Medium" pitchFamily="34" charset="-122"/>
                <a:cs typeface="B Titr" panose="00000700000000000000" pitchFamily="2" charset="-78"/>
              </a:rPr>
              <a:t>ملاحظات مهم</a:t>
            </a:r>
            <a:endParaRPr lang="en-US" sz="4250" dirty="0">
              <a:cs typeface="B Titr" panose="00000700000000000000" pitchFamily="2" charset="-78"/>
            </a:endParaRPr>
          </a:p>
        </p:txBody>
      </p:sp>
      <p:sp>
        <p:nvSpPr>
          <p:cNvPr id="4" name="Text 1"/>
          <p:cNvSpPr/>
          <p:nvPr/>
        </p:nvSpPr>
        <p:spPr>
          <a:xfrm>
            <a:off x="762119" y="4502348"/>
            <a:ext cx="13106162" cy="348377"/>
          </a:xfrm>
          <a:prstGeom prst="rect">
            <a:avLst/>
          </a:prstGeom>
          <a:noFill/>
          <a:ln/>
        </p:spPr>
        <p:txBody>
          <a:bodyPr wrap="none" lIns="0" tIns="0" rIns="0" bIns="0" rtlCol="0" anchor="t"/>
          <a:lstStyle/>
          <a:p>
            <a:pPr marL="0" indent="0" algn="r" rtl="1">
              <a:lnSpc>
                <a:spcPts val="2700"/>
              </a:lnSpc>
              <a:buNone/>
            </a:pPr>
            <a:r>
              <a:rPr lang="en-US" sz="2400" dirty="0">
                <a:solidFill>
                  <a:srgbClr val="D6D9D7"/>
                </a:solidFill>
                <a:latin typeface="Inter" pitchFamily="34" charset="0"/>
                <a:ea typeface="Inter" pitchFamily="34" charset="-122"/>
                <a:cs typeface="B Zar" panose="00000400000000000000" pitchFamily="2" charset="-78"/>
              </a:rPr>
              <a:t>برای بهره‌مندی حداکثری از فواید نان کامل، باید به نکات مهمی توجه داشت تا از انتخاب درست اطمینان حاصل شود.</a:t>
            </a:r>
            <a:endParaRPr lang="en-US" sz="2400" dirty="0">
              <a:cs typeface="B Zar" panose="00000400000000000000" pitchFamily="2" charset="-78"/>
            </a:endParaRPr>
          </a:p>
        </p:txBody>
      </p:sp>
      <p:sp>
        <p:nvSpPr>
          <p:cNvPr id="5" name="Shape 2"/>
          <p:cNvSpPr/>
          <p:nvPr/>
        </p:nvSpPr>
        <p:spPr>
          <a:xfrm>
            <a:off x="9644658" y="5095637"/>
            <a:ext cx="4223623" cy="2360533"/>
          </a:xfrm>
          <a:prstGeom prst="roundRect">
            <a:avLst>
              <a:gd name="adj" fmla="val 6198"/>
            </a:avLst>
          </a:prstGeom>
          <a:solidFill>
            <a:srgbClr val="2D3133"/>
          </a:solidFill>
          <a:ln w="30480">
            <a:solidFill>
              <a:srgbClr val="65696B"/>
            </a:solidFill>
            <a:prstDash val="solid"/>
          </a:ln>
        </p:spPr>
      </p:sp>
      <p:sp>
        <p:nvSpPr>
          <p:cNvPr id="6" name="Shape 3"/>
          <p:cNvSpPr/>
          <p:nvPr/>
        </p:nvSpPr>
        <p:spPr>
          <a:xfrm>
            <a:off x="13786675" y="5095636"/>
            <a:ext cx="121920" cy="2360533"/>
          </a:xfrm>
          <a:prstGeom prst="roundRect">
            <a:avLst>
              <a:gd name="adj" fmla="val 26791"/>
            </a:avLst>
          </a:prstGeom>
          <a:solidFill>
            <a:srgbClr val="AC9EF5"/>
          </a:solidFill>
          <a:ln/>
        </p:spPr>
      </p:sp>
      <p:sp>
        <p:nvSpPr>
          <p:cNvPr id="7" name="Text 4"/>
          <p:cNvSpPr/>
          <p:nvPr/>
        </p:nvSpPr>
        <p:spPr>
          <a:xfrm>
            <a:off x="10806827" y="5343763"/>
            <a:ext cx="2721888" cy="340162"/>
          </a:xfrm>
          <a:prstGeom prst="rect">
            <a:avLst/>
          </a:prstGeom>
          <a:noFill/>
          <a:ln/>
        </p:spPr>
        <p:txBody>
          <a:bodyPr wrap="none" lIns="0" tIns="0" rIns="0" bIns="0" rtlCol="0" anchor="t"/>
          <a:lstStyle/>
          <a:p>
            <a:pPr marL="0" indent="0" algn="r" rtl="1">
              <a:lnSpc>
                <a:spcPts val="2650"/>
              </a:lnSpc>
              <a:buNone/>
            </a:pPr>
            <a:r>
              <a:rPr lang="en-US" sz="2100" b="1" dirty="0">
                <a:solidFill>
                  <a:srgbClr val="00B050"/>
                </a:solidFill>
                <a:latin typeface="DM Sans Medium" pitchFamily="34" charset="0"/>
                <a:ea typeface="DM Sans Medium" pitchFamily="34" charset="-122"/>
                <a:cs typeface="B Zar" panose="00000400000000000000" pitchFamily="2" charset="-78"/>
              </a:rPr>
              <a:t>تشخیص نان کامل واقعی</a:t>
            </a:r>
            <a:endParaRPr lang="en-US" sz="2100" b="1" dirty="0">
              <a:solidFill>
                <a:srgbClr val="00B050"/>
              </a:solidFill>
              <a:cs typeface="B Zar" panose="00000400000000000000" pitchFamily="2" charset="-78"/>
            </a:endParaRPr>
          </a:p>
        </p:txBody>
      </p:sp>
      <p:sp>
        <p:nvSpPr>
          <p:cNvPr id="8" name="Text 5"/>
          <p:cNvSpPr/>
          <p:nvPr/>
        </p:nvSpPr>
        <p:spPr>
          <a:xfrm>
            <a:off x="9892784" y="5814536"/>
            <a:ext cx="3635931" cy="1393508"/>
          </a:xfrm>
          <a:prstGeom prst="rect">
            <a:avLst/>
          </a:prstGeom>
          <a:noFill/>
          <a:ln/>
        </p:spPr>
        <p:txBody>
          <a:bodyPr wrap="square" lIns="0" tIns="0" rIns="0" bIns="0" rtlCol="0" anchor="t"/>
          <a:lstStyle/>
          <a:p>
            <a:pPr marL="0" indent="0" algn="r" rtl="1">
              <a:lnSpc>
                <a:spcPts val="2700"/>
              </a:lnSpc>
              <a:buNone/>
            </a:pPr>
            <a:r>
              <a:rPr lang="en-US" sz="1700" dirty="0">
                <a:solidFill>
                  <a:srgbClr val="D6D9D7"/>
                </a:solidFill>
                <a:latin typeface="Inter" pitchFamily="34" charset="0"/>
                <a:ea typeface="Inter" pitchFamily="34" charset="-122"/>
                <a:cs typeface="B Zar" panose="00000400000000000000" pitchFamily="2" charset="-78"/>
              </a:rPr>
              <a:t>از خرید نان‌هایی که به صورت دستی سبوس به آن‌ها اضافه شده خودداری کنید؛ نان گندم کامل واقعی از آردی تهیه می‌شود که سبوس و جوانه دست‌نخورده دارد.</a:t>
            </a:r>
            <a:endParaRPr lang="en-US" sz="1700" dirty="0">
              <a:cs typeface="B Zar" panose="00000400000000000000" pitchFamily="2" charset="-78"/>
            </a:endParaRPr>
          </a:p>
        </p:txBody>
      </p:sp>
      <p:sp>
        <p:nvSpPr>
          <p:cNvPr id="9" name="Shape 6"/>
          <p:cNvSpPr/>
          <p:nvPr/>
        </p:nvSpPr>
        <p:spPr>
          <a:xfrm>
            <a:off x="5203388" y="5095637"/>
            <a:ext cx="4223623" cy="2360533"/>
          </a:xfrm>
          <a:prstGeom prst="roundRect">
            <a:avLst>
              <a:gd name="adj" fmla="val 6198"/>
            </a:avLst>
          </a:prstGeom>
          <a:solidFill>
            <a:srgbClr val="2D3133"/>
          </a:solidFill>
          <a:ln w="30480">
            <a:solidFill>
              <a:srgbClr val="65696B"/>
            </a:solidFill>
            <a:prstDash val="solid"/>
          </a:ln>
        </p:spPr>
      </p:sp>
      <p:sp>
        <p:nvSpPr>
          <p:cNvPr id="10" name="Shape 7"/>
          <p:cNvSpPr/>
          <p:nvPr/>
        </p:nvSpPr>
        <p:spPr>
          <a:xfrm>
            <a:off x="9335572" y="5095637"/>
            <a:ext cx="121920" cy="2360533"/>
          </a:xfrm>
          <a:prstGeom prst="roundRect">
            <a:avLst>
              <a:gd name="adj" fmla="val 26791"/>
            </a:avLst>
          </a:prstGeom>
          <a:solidFill>
            <a:srgbClr val="AC9EF5"/>
          </a:solidFill>
          <a:ln/>
        </p:spPr>
      </p:sp>
      <p:sp>
        <p:nvSpPr>
          <p:cNvPr id="11" name="Text 8"/>
          <p:cNvSpPr/>
          <p:nvPr/>
        </p:nvSpPr>
        <p:spPr>
          <a:xfrm>
            <a:off x="6365558" y="5343763"/>
            <a:ext cx="2721888" cy="340162"/>
          </a:xfrm>
          <a:prstGeom prst="rect">
            <a:avLst/>
          </a:prstGeom>
          <a:noFill/>
          <a:ln/>
        </p:spPr>
        <p:txBody>
          <a:bodyPr wrap="none" lIns="0" tIns="0" rIns="0" bIns="0" rtlCol="0" anchor="t"/>
          <a:lstStyle/>
          <a:p>
            <a:pPr marL="0" indent="0" algn="r" rtl="1">
              <a:lnSpc>
                <a:spcPts val="2650"/>
              </a:lnSpc>
              <a:buNone/>
            </a:pPr>
            <a:r>
              <a:rPr lang="en-US" sz="2100" b="1" dirty="0">
                <a:solidFill>
                  <a:srgbClr val="00B050"/>
                </a:solidFill>
                <a:latin typeface="DM Sans Medium" pitchFamily="34" charset="0"/>
                <a:ea typeface="DM Sans Medium" pitchFamily="34" charset="-122"/>
                <a:cs typeface="B Zar" panose="00000400000000000000" pitchFamily="2" charset="-78"/>
              </a:rPr>
              <a:t>اهمیت تخمیر طبیعی</a:t>
            </a:r>
            <a:endParaRPr lang="en-US" sz="2100" b="1" dirty="0">
              <a:solidFill>
                <a:srgbClr val="00B050"/>
              </a:solidFill>
              <a:cs typeface="B Zar" panose="00000400000000000000" pitchFamily="2" charset="-78"/>
            </a:endParaRPr>
          </a:p>
        </p:txBody>
      </p:sp>
      <p:sp>
        <p:nvSpPr>
          <p:cNvPr id="12" name="Text 9"/>
          <p:cNvSpPr/>
          <p:nvPr/>
        </p:nvSpPr>
        <p:spPr>
          <a:xfrm>
            <a:off x="5451515" y="5814536"/>
            <a:ext cx="3635931" cy="1393508"/>
          </a:xfrm>
          <a:prstGeom prst="rect">
            <a:avLst/>
          </a:prstGeom>
          <a:noFill/>
          <a:ln/>
        </p:spPr>
        <p:txBody>
          <a:bodyPr wrap="square" lIns="0" tIns="0" rIns="0" bIns="0" rtlCol="0" anchor="t"/>
          <a:lstStyle/>
          <a:p>
            <a:pPr marL="0" indent="0" algn="r" rtl="1">
              <a:lnSpc>
                <a:spcPts val="2700"/>
              </a:lnSpc>
              <a:buNone/>
            </a:pPr>
            <a:r>
              <a:rPr lang="en-US" sz="1700" dirty="0">
                <a:solidFill>
                  <a:srgbClr val="D6D9D7"/>
                </a:solidFill>
                <a:latin typeface="Inter" pitchFamily="34" charset="0"/>
                <a:ea typeface="Inter" pitchFamily="34" charset="-122"/>
                <a:cs typeface="B Zar" panose="00000400000000000000" pitchFamily="2" charset="-78"/>
              </a:rPr>
              <a:t>تخمیر طبیعی قابلیت هضم و جذب مواد مغذی را بهبود می‌بخشد؛ در حالی که خمیرمایه‌های شیمیایی این فواید را کاهش می‌دهند.</a:t>
            </a:r>
            <a:endParaRPr lang="en-US" sz="1700" dirty="0">
              <a:cs typeface="B Zar" panose="00000400000000000000" pitchFamily="2" charset="-78"/>
            </a:endParaRPr>
          </a:p>
        </p:txBody>
      </p:sp>
      <p:sp>
        <p:nvSpPr>
          <p:cNvPr id="13" name="Shape 10"/>
          <p:cNvSpPr/>
          <p:nvPr/>
        </p:nvSpPr>
        <p:spPr>
          <a:xfrm>
            <a:off x="762119" y="5095637"/>
            <a:ext cx="4223623" cy="2360533"/>
          </a:xfrm>
          <a:prstGeom prst="roundRect">
            <a:avLst>
              <a:gd name="adj" fmla="val 6198"/>
            </a:avLst>
          </a:prstGeom>
          <a:solidFill>
            <a:srgbClr val="2D3133"/>
          </a:solidFill>
          <a:ln w="30480">
            <a:solidFill>
              <a:srgbClr val="65696B"/>
            </a:solidFill>
            <a:prstDash val="solid"/>
          </a:ln>
        </p:spPr>
      </p:sp>
      <p:sp>
        <p:nvSpPr>
          <p:cNvPr id="14" name="Shape 11"/>
          <p:cNvSpPr/>
          <p:nvPr/>
        </p:nvSpPr>
        <p:spPr>
          <a:xfrm>
            <a:off x="4894302" y="5095637"/>
            <a:ext cx="121920" cy="2360533"/>
          </a:xfrm>
          <a:prstGeom prst="roundRect">
            <a:avLst>
              <a:gd name="adj" fmla="val 26791"/>
            </a:avLst>
          </a:prstGeom>
          <a:solidFill>
            <a:srgbClr val="AC9EF5"/>
          </a:solidFill>
          <a:ln/>
        </p:spPr>
      </p:sp>
      <p:sp>
        <p:nvSpPr>
          <p:cNvPr id="15" name="Text 12"/>
          <p:cNvSpPr/>
          <p:nvPr/>
        </p:nvSpPr>
        <p:spPr>
          <a:xfrm>
            <a:off x="1924288" y="5343763"/>
            <a:ext cx="2721888" cy="340162"/>
          </a:xfrm>
          <a:prstGeom prst="rect">
            <a:avLst/>
          </a:prstGeom>
          <a:noFill/>
          <a:ln/>
        </p:spPr>
        <p:txBody>
          <a:bodyPr wrap="none" lIns="0" tIns="0" rIns="0" bIns="0" rtlCol="0" anchor="t"/>
          <a:lstStyle/>
          <a:p>
            <a:pPr marL="0" indent="0" algn="r" rtl="1">
              <a:lnSpc>
                <a:spcPts val="2650"/>
              </a:lnSpc>
              <a:buNone/>
            </a:pPr>
            <a:r>
              <a:rPr lang="en-US" sz="2100" b="1" dirty="0">
                <a:solidFill>
                  <a:srgbClr val="00B050"/>
                </a:solidFill>
                <a:latin typeface="DM Sans Medium" pitchFamily="34" charset="0"/>
                <a:ea typeface="DM Sans Medium" pitchFamily="34" charset="-122"/>
                <a:cs typeface="B Zar" panose="00000400000000000000" pitchFamily="2" charset="-78"/>
              </a:rPr>
              <a:t>مشاوره با متخصصین</a:t>
            </a:r>
            <a:endParaRPr lang="en-US" sz="2100" b="1" dirty="0">
              <a:solidFill>
                <a:srgbClr val="00B050"/>
              </a:solidFill>
              <a:cs typeface="B Zar" panose="00000400000000000000" pitchFamily="2" charset="-78"/>
            </a:endParaRPr>
          </a:p>
        </p:txBody>
      </p:sp>
      <p:sp>
        <p:nvSpPr>
          <p:cNvPr id="16" name="Text 13"/>
          <p:cNvSpPr/>
          <p:nvPr/>
        </p:nvSpPr>
        <p:spPr>
          <a:xfrm>
            <a:off x="1010245" y="5814536"/>
            <a:ext cx="3635931" cy="1393508"/>
          </a:xfrm>
          <a:prstGeom prst="rect">
            <a:avLst/>
          </a:prstGeom>
          <a:noFill/>
          <a:ln/>
        </p:spPr>
        <p:txBody>
          <a:bodyPr wrap="square" lIns="0" tIns="0" rIns="0" bIns="0" rtlCol="0" anchor="t"/>
          <a:lstStyle/>
          <a:p>
            <a:pPr marL="0" indent="0" algn="r" rtl="1">
              <a:lnSpc>
                <a:spcPts val="2700"/>
              </a:lnSpc>
              <a:buNone/>
            </a:pPr>
            <a:r>
              <a:rPr lang="en-US" sz="1700" dirty="0">
                <a:solidFill>
                  <a:srgbClr val="D6D9D7"/>
                </a:solidFill>
                <a:latin typeface="Inter" pitchFamily="34" charset="0"/>
                <a:ea typeface="Inter" pitchFamily="34" charset="-122"/>
                <a:cs typeface="B Zar" panose="00000400000000000000" pitchFamily="2" charset="-78"/>
              </a:rPr>
              <a:t>افراد دارای مشکلات کلیوی یا اختلالات گوارشی باید قبل از افزایش مصرف غلات کامل، با پزشک یا متخصص تغذیه مشورت کنند.</a:t>
            </a:r>
            <a:endParaRPr lang="en-US" sz="1700" dirty="0">
              <a:cs typeface="B Zar" panose="00000400000000000000" pitchFamily="2" charset="-78"/>
            </a:endParaRPr>
          </a:p>
        </p:txBody>
      </p:sp>
      <p:pic>
        <p:nvPicPr>
          <p:cNvPr id="17" name="Picture 16"/>
          <p:cNvPicPr>
            <a:picLocks noChangeAspect="1"/>
          </p:cNvPicPr>
          <p:nvPr/>
        </p:nvPicPr>
        <p:blipFill>
          <a:blip r:embed="rId4"/>
          <a:stretch>
            <a:fillRect/>
          </a:stretch>
        </p:blipFill>
        <p:spPr>
          <a:xfrm>
            <a:off x="12717264" y="7224473"/>
            <a:ext cx="1913136" cy="1278649"/>
          </a:xfrm>
          <a:prstGeom prst="ellipse">
            <a:avLst/>
          </a:prstGeom>
          <a:ln>
            <a:noFill/>
          </a:ln>
          <a:effectLst>
            <a:softEdge rad="112500"/>
          </a:effectLst>
        </p:spPr>
      </p:pic>
    </p:spTree>
    <p:extLst>
      <p:ext uri="{BB962C8B-B14F-4D97-AF65-F5344CB8AC3E}">
        <p14:creationId xmlns:p14="http://schemas.microsoft.com/office/powerpoint/2010/main" val="33802410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773</Words>
  <Application>Microsoft Office PowerPoint</Application>
  <PresentationFormat>Custom</PresentationFormat>
  <Paragraphs>69</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DM Sans Medium</vt:lpstr>
      <vt:lpstr>Arial</vt:lpstr>
      <vt:lpstr>Inter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kamali</dc:creator>
  <cp:lastModifiedBy>A.R.I</cp:lastModifiedBy>
  <cp:revision>6</cp:revision>
  <dcterms:created xsi:type="dcterms:W3CDTF">2025-12-06T06:03:33Z</dcterms:created>
  <dcterms:modified xsi:type="dcterms:W3CDTF">2025-12-06T06:54:52Z</dcterms:modified>
</cp:coreProperties>
</file>